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5"/>
  </p:notesMasterIdLst>
  <p:sldIdLst>
    <p:sldId id="257" r:id="rId2"/>
    <p:sldId id="259" r:id="rId3"/>
    <p:sldId id="260" r:id="rId4"/>
    <p:sldId id="281" r:id="rId5"/>
    <p:sldId id="261" r:id="rId6"/>
    <p:sldId id="263" r:id="rId7"/>
    <p:sldId id="264" r:id="rId8"/>
    <p:sldId id="276" r:id="rId9"/>
    <p:sldId id="277" r:id="rId10"/>
    <p:sldId id="280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72" r:id="rId21"/>
    <p:sldId id="273" r:id="rId22"/>
    <p:sldId id="27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7C4A0-100A-4C5E-B890-15B75DC7A319}" v="4" dt="2023-05-25T21:34:53.248"/>
    <p1510:client id="{8AEC6141-9E69-0C4B-AC18-68AF46654E90}" v="3" dt="2022-05-24T12:51:35.836"/>
    <p1510:client id="{F9C50B90-BDE7-4727-9847-FAD2364D6148}" v="32" dt="2023-05-25T14:19:29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9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19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cHam" userId="N3GxOmi33ywBgVDLIgSsyZ8knAUJa6FDXyvDWEgc3t4=" providerId="None" clId="Web-{5447C4A0-100A-4C5E-B890-15B75DC7A319}"/>
    <pc:docChg chg="modSld">
      <pc:chgData name="Jennifer McHam" userId="N3GxOmi33ywBgVDLIgSsyZ8knAUJa6FDXyvDWEgc3t4=" providerId="None" clId="Web-{5447C4A0-100A-4C5E-B890-15B75DC7A319}" dt="2023-05-25T21:34:53.248" v="2" actId="1076"/>
      <pc:docMkLst>
        <pc:docMk/>
      </pc:docMkLst>
      <pc:sldChg chg="modSp">
        <pc:chgData name="Jennifer McHam" userId="N3GxOmi33ywBgVDLIgSsyZ8knAUJa6FDXyvDWEgc3t4=" providerId="None" clId="Web-{5447C4A0-100A-4C5E-B890-15B75DC7A319}" dt="2023-05-25T21:34:53.248" v="2" actId="1076"/>
        <pc:sldMkLst>
          <pc:docMk/>
          <pc:sldMk cId="3165686588" sldId="279"/>
        </pc:sldMkLst>
        <pc:spChg chg="mod">
          <ac:chgData name="Jennifer McHam" userId="N3GxOmi33ywBgVDLIgSsyZ8knAUJa6FDXyvDWEgc3t4=" providerId="None" clId="Web-{5447C4A0-100A-4C5E-B890-15B75DC7A319}" dt="2023-05-25T21:34:53.248" v="2" actId="1076"/>
          <ac:spMkLst>
            <pc:docMk/>
            <pc:sldMk cId="3165686588" sldId="279"/>
            <ac:spMk id="3" creationId="{47E31B87-4B41-4A21-9D7B-1AECEB1DE4CF}"/>
          </ac:spMkLst>
        </pc:spChg>
      </pc:sldChg>
    </pc:docChg>
  </pc:docChgLst>
  <pc:docChgLst>
    <pc:chgData name="Jennifer McHam" userId="N3GxOmi33ywBgVDLIgSsyZ8knAUJa6FDXyvDWEgc3t4=" providerId="None" clId="Web-{F9C50B90-BDE7-4727-9847-FAD2364D6148}"/>
    <pc:docChg chg="modSld">
      <pc:chgData name="Jennifer McHam" userId="N3GxOmi33ywBgVDLIgSsyZ8knAUJa6FDXyvDWEgc3t4=" providerId="None" clId="Web-{F9C50B90-BDE7-4727-9847-FAD2364D6148}" dt="2023-05-25T14:19:29.498" v="31"/>
      <pc:docMkLst>
        <pc:docMk/>
      </pc:docMkLst>
      <pc:sldChg chg="delSp modSp">
        <pc:chgData name="Jennifer McHam" userId="N3GxOmi33ywBgVDLIgSsyZ8knAUJa6FDXyvDWEgc3t4=" providerId="None" clId="Web-{F9C50B90-BDE7-4727-9847-FAD2364D6148}" dt="2023-05-25T14:16:46.305" v="30"/>
        <pc:sldMkLst>
          <pc:docMk/>
          <pc:sldMk cId="781906915" sldId="257"/>
        </pc:sldMkLst>
        <pc:spChg chg="mod">
          <ac:chgData name="Jennifer McHam" userId="N3GxOmi33ywBgVDLIgSsyZ8knAUJa6FDXyvDWEgc3t4=" providerId="None" clId="Web-{F9C50B90-BDE7-4727-9847-FAD2364D6148}" dt="2023-05-25T14:15:52.365" v="2" actId="20577"/>
          <ac:spMkLst>
            <pc:docMk/>
            <pc:sldMk cId="781906915" sldId="257"/>
            <ac:spMk id="2" creationId="{00000000-0000-0000-0000-000000000000}"/>
          </ac:spMkLst>
        </pc:spChg>
        <pc:spChg chg="mod">
          <ac:chgData name="Jennifer McHam" userId="N3GxOmi33ywBgVDLIgSsyZ8knAUJa6FDXyvDWEgc3t4=" providerId="None" clId="Web-{F9C50B90-BDE7-4727-9847-FAD2364D6148}" dt="2023-05-25T14:16:37.836" v="28" actId="20577"/>
          <ac:spMkLst>
            <pc:docMk/>
            <pc:sldMk cId="781906915" sldId="257"/>
            <ac:spMk id="3" creationId="{00000000-0000-0000-0000-000000000000}"/>
          </ac:spMkLst>
        </pc:spChg>
        <pc:picChg chg="del mod">
          <ac:chgData name="Jennifer McHam" userId="N3GxOmi33ywBgVDLIgSsyZ8knAUJa6FDXyvDWEgc3t4=" providerId="None" clId="Web-{F9C50B90-BDE7-4727-9847-FAD2364D6148}" dt="2023-05-25T14:16:46.305" v="30"/>
          <ac:picMkLst>
            <pc:docMk/>
            <pc:sldMk cId="781906915" sldId="257"/>
            <ac:picMk id="4" creationId="{F398B9D6-CC1A-4537-9E30-AA23974629A6}"/>
          </ac:picMkLst>
        </pc:picChg>
        <pc:picChg chg="del">
          <ac:chgData name="Jennifer McHam" userId="N3GxOmi33ywBgVDLIgSsyZ8knAUJa6FDXyvDWEgc3t4=" providerId="None" clId="Web-{F9C50B90-BDE7-4727-9847-FAD2364D6148}" dt="2023-05-25T14:15:04.426" v="0"/>
          <ac:picMkLst>
            <pc:docMk/>
            <pc:sldMk cId="781906915" sldId="257"/>
            <ac:picMk id="7" creationId="{B0B0BB02-37ED-E96B-DCE0-B41805892EC5}"/>
          </ac:picMkLst>
        </pc:picChg>
      </pc:sldChg>
      <pc:sldChg chg="delSp">
        <pc:chgData name="Jennifer McHam" userId="N3GxOmi33ywBgVDLIgSsyZ8knAUJa6FDXyvDWEgc3t4=" providerId="None" clId="Web-{F9C50B90-BDE7-4727-9847-FAD2364D6148}" dt="2023-05-25T14:19:29.498" v="31"/>
        <pc:sldMkLst>
          <pc:docMk/>
          <pc:sldMk cId="616326027" sldId="275"/>
        </pc:sldMkLst>
        <pc:picChg chg="del">
          <ac:chgData name="Jennifer McHam" userId="N3GxOmi33ywBgVDLIgSsyZ8knAUJa6FDXyvDWEgc3t4=" providerId="None" clId="Web-{F9C50B90-BDE7-4727-9847-FAD2364D6148}" dt="2023-05-25T14:19:29.498" v="31"/>
          <ac:picMkLst>
            <pc:docMk/>
            <pc:sldMk cId="616326027" sldId="275"/>
            <ac:picMk id="6" creationId="{27EAA482-ADE1-63EF-9BBD-1D918FF616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B65E6-E950-CE49-A2F0-572F36695F9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A02C0-E06D-AD4A-8CAF-0B17A1A2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6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6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67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8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80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6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B980-1501-4FAE-8691-FD7DEE0325F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B980-1501-4FAE-8691-FD7DEE032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B980-1501-4FAE-8691-FD7DEE0325F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8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B980-1501-4FAE-8691-FD7DEE0325F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EA961-C665-4810-BD02-4374C83982D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4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2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6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60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0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6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7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1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9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6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91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4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94B811-6AE3-394A-8760-64B08109865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04ACD8-C6B1-5D4A-A11F-FEB98B17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1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.mai@austin.utexas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ael.corder@austin.utexas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gs.utexas.edu/core/requirements/curr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in.uteach.utexas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ns.utexas.edu/students/degrees-majors-advising/transcripted-minors" TargetMode="External"/><Relationship Id="rId4" Type="http://schemas.openxmlformats.org/officeDocument/2006/relationships/hyperlink" Target="https://cns.utexas.edu/students/degrees-majors-advising/transcripted-certificates#college-of-liberal-ar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811" y="1546163"/>
            <a:ext cx="7577667" cy="158276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latin typeface="Arial"/>
                <a:ea typeface="Verdana"/>
                <a:cs typeface="Arial"/>
              </a:rPr>
              <a:t>Orientation Advising 2023</a:t>
            </a:r>
            <a:br>
              <a:rPr lang="en-US" sz="44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US" sz="4400" b="1" dirty="0">
                <a:latin typeface="Arial"/>
                <a:ea typeface="Verdana"/>
                <a:cs typeface="Arial"/>
              </a:rPr>
              <a:t>Physics </a:t>
            </a:r>
            <a:r>
              <a:rPr lang="en-US" sz="4400" b="1" dirty="0">
                <a:solidFill>
                  <a:srgbClr val="262626"/>
                </a:solidFill>
                <a:latin typeface="Arial"/>
                <a:ea typeface="Verdana"/>
                <a:cs typeface="Arial"/>
              </a:rPr>
              <a:t>&amp; Astronomy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943" y="3427187"/>
            <a:ext cx="7411469" cy="1956334"/>
          </a:xfrm>
        </p:spPr>
        <p:txBody>
          <a:bodyPr>
            <a:normAutofit fontScale="92500"/>
          </a:bodyPr>
          <a:lstStyle/>
          <a:p>
            <a:pPr algn="l"/>
            <a:r>
              <a:rPr lang="en-US" sz="2300" dirty="0">
                <a:latin typeface="Arial"/>
                <a:ea typeface="Tahoma"/>
                <a:cs typeface="Arial"/>
              </a:rPr>
              <a:t>Academic Advisors:  </a:t>
            </a:r>
            <a:endParaRPr lang="en-US" sz="23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/>
                <a:ea typeface="Tahoma"/>
                <a:cs typeface="Arial"/>
              </a:rPr>
              <a:t>Olivia Biehle               </a:t>
            </a:r>
            <a:r>
              <a:rPr lang="en-US" sz="2300" b="1" dirty="0">
                <a:solidFill>
                  <a:srgbClr val="A8BF4D"/>
                </a:solidFill>
                <a:latin typeface="Arial"/>
                <a:ea typeface="Tahom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olivia.</a:t>
            </a:r>
            <a:r>
              <a:rPr lang="en-US" sz="2300" b="1" dirty="0">
                <a:solidFill>
                  <a:srgbClr val="A8BF4D"/>
                </a:solidFill>
                <a:latin typeface="Arial"/>
                <a:ea typeface="Tahoma"/>
                <a:cs typeface="Arial"/>
                <a:hlinkClick r:id="rId3"/>
              </a:rPr>
              <a:t>biehle</a:t>
            </a:r>
            <a:r>
              <a:rPr lang="en-US" sz="2300" b="1" dirty="0">
                <a:solidFill>
                  <a:srgbClr val="A8BF4D"/>
                </a:solidFill>
                <a:latin typeface="Arial"/>
                <a:ea typeface="Tahom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@austin.utexas.edu</a:t>
            </a:r>
            <a:endParaRPr lang="en-US" sz="2300" dirty="0">
              <a:latin typeface="Arial"/>
              <a:ea typeface="Tahoma"/>
              <a:cs typeface="Arial"/>
            </a:endParaRPr>
          </a:p>
          <a:p>
            <a:pPr algn="l"/>
            <a:r>
              <a:rPr lang="en-US" sz="2300" dirty="0">
                <a:latin typeface="Arial"/>
                <a:ea typeface="Tahoma"/>
                <a:cs typeface="Arial"/>
              </a:rPr>
              <a:t>Nathaniel </a:t>
            </a:r>
            <a:r>
              <a:rPr lang="en-US" sz="2300" dirty="0" err="1">
                <a:latin typeface="Arial"/>
                <a:ea typeface="Tahoma"/>
                <a:cs typeface="Arial"/>
              </a:rPr>
              <a:t>Sulapas</a:t>
            </a:r>
            <a:r>
              <a:rPr lang="en-US" sz="2300" dirty="0">
                <a:latin typeface="Arial"/>
                <a:ea typeface="Tahoma"/>
                <a:cs typeface="Arial"/>
              </a:rPr>
              <a:t>   </a:t>
            </a:r>
            <a:r>
              <a:rPr lang="en-US" sz="2300" b="1" dirty="0">
                <a:latin typeface="Arial"/>
                <a:ea typeface="Tahoma"/>
                <a:cs typeface="Arial"/>
                <a:hlinkClick r:id="rId3"/>
              </a:rPr>
              <a:t>nathaniel.sulapas@austin.utexas.edu</a:t>
            </a:r>
            <a:endParaRPr lang="en-US" sz="2300" dirty="0">
              <a:latin typeface="Arial"/>
              <a:ea typeface="+mn-lt"/>
              <a:cs typeface="Arial"/>
            </a:endParaRPr>
          </a:p>
          <a:p>
            <a:pPr algn="l"/>
            <a:r>
              <a:rPr lang="en-US" sz="2300" dirty="0">
                <a:latin typeface="Arial"/>
                <a:ea typeface="Tahoma"/>
                <a:cs typeface="Arial"/>
              </a:rPr>
              <a:t>Jennifer McHam      </a:t>
            </a:r>
            <a:r>
              <a:rPr lang="en-US" sz="2300" b="1" dirty="0">
                <a:latin typeface="Arial"/>
                <a:ea typeface="Tahoma"/>
                <a:cs typeface="Arial"/>
                <a:hlinkClick r:id="rId4"/>
              </a:rPr>
              <a:t>jennifer.mcham@austin.utexas.edu</a:t>
            </a:r>
            <a:endParaRPr lang="en-US" sz="2300" dirty="0">
              <a:latin typeface="Arial"/>
              <a:ea typeface="+mn-lt"/>
              <a:cs typeface="Arial"/>
            </a:endParaRPr>
          </a:p>
          <a:p>
            <a:pPr algn="l"/>
            <a:endParaRPr lang="en-US" sz="2300" b="1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0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5A6EE-C0A5-2742-A8E8-E8E5638AEC33}"/>
              </a:ext>
            </a:extLst>
          </p:cNvPr>
          <p:cNvSpPr txBox="1"/>
          <p:nvPr/>
        </p:nvSpPr>
        <p:spPr>
          <a:xfrm>
            <a:off x="3445274" y="1246909"/>
            <a:ext cx="5301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Advanced Math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9FEA5-5512-B24E-BEC7-5470155041C4}"/>
              </a:ext>
            </a:extLst>
          </p:cNvPr>
          <p:cNvSpPr txBox="1"/>
          <p:nvPr/>
        </p:nvSpPr>
        <p:spPr>
          <a:xfrm>
            <a:off x="1567544" y="2447238"/>
            <a:ext cx="8835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took math beyond the level of AP Calculus BC in high school, the Academic Advisor you meet with will refer you to the Math Faculty Advisor. </a:t>
            </a:r>
          </a:p>
        </p:txBody>
      </p:sp>
    </p:spTree>
    <p:extLst>
      <p:ext uri="{BB962C8B-B14F-4D97-AF65-F5344CB8AC3E}">
        <p14:creationId xmlns:p14="http://schemas.microsoft.com/office/powerpoint/2010/main" val="333971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62C0-B584-4723-BD37-12F56DC9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Physics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FDEA0-228E-412A-A731-C410171C5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PHY 110C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– Science of the Times seminar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Often the only PHY course in 1st semester</a:t>
            </a: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PHY 301 &amp; PHY 101L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– Mechanics &amp; lab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Prerequisite: credit with at least C- or registration in M 408D, 408L, or 408S and PHY 101L</a:t>
            </a: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PHY 316 &amp; 116L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–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Electricity and Magnetism &amp; lab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Prerequisite: PHY 301 &amp; 101L with at least C- in each; credit with at least C- or registration in M 408D or 408M, and PHY 116L</a:t>
            </a:r>
          </a:p>
        </p:txBody>
      </p:sp>
    </p:spTree>
    <p:extLst>
      <p:ext uri="{BB962C8B-B14F-4D97-AF65-F5344CB8AC3E}">
        <p14:creationId xmlns:p14="http://schemas.microsoft.com/office/powerpoint/2010/main" val="250893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607-B398-45B7-84E0-42D67296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99005"/>
            <a:ext cx="9601196" cy="1276158"/>
          </a:xfrm>
        </p:spPr>
        <p:txBody>
          <a:bodyPr>
            <a:normAutofit/>
          </a:bodyPr>
          <a:lstStyle/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Other Science Courses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2BECE-B1CB-41D6-AFAF-AD7739E9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314"/>
            <a:ext cx="9601196" cy="3651444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BS in Physics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requires CH 301 &amp; 302 plus 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majors-level coursework in BIO, GEO, or AST (Biophysics requires BIO 311C &amp; 311D)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BSA in Physics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requires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majors-level coursework in AST, BIO, CH, CS, and GEO (can overlap with core Science &amp; Tech Part II)</a:t>
            </a:r>
          </a:p>
          <a:p>
            <a:r>
              <a:rPr lang="en-US" b="1" dirty="0">
                <a:latin typeface="Arial"/>
                <a:cs typeface="Arial"/>
              </a:rPr>
              <a:t>BS in Astronomy</a:t>
            </a:r>
            <a:r>
              <a:rPr lang="en-US" dirty="0">
                <a:latin typeface="Arial"/>
                <a:cs typeface="Arial"/>
              </a:rPr>
              <a:t> requires AST 307; requires 6 </a:t>
            </a:r>
            <a:r>
              <a:rPr lang="en-US" dirty="0" err="1">
                <a:latin typeface="Arial"/>
                <a:cs typeface="Arial"/>
              </a:rPr>
              <a:t>hrs</a:t>
            </a:r>
            <a:r>
              <a:rPr lang="en-US" dirty="0">
                <a:latin typeface="Arial"/>
                <a:cs typeface="Arial"/>
              </a:rPr>
              <a:t> majors-level coursework in BIO, CH, CS, and/or GEO (Elements of Computing courses may be counted)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BSA in Astronomy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requires 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majors-level coursework from 1 or more of these areas: BIO, CH, CS, GEO, Mathematics, SDS</a:t>
            </a:r>
          </a:p>
        </p:txBody>
      </p:sp>
    </p:spTree>
    <p:extLst>
      <p:ext uri="{BB962C8B-B14F-4D97-AF65-F5344CB8AC3E}">
        <p14:creationId xmlns:p14="http://schemas.microsoft.com/office/powerpoint/2010/main" val="184389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EB6B-6B0A-4EF8-8C43-93B10509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Science Courses &amp; AP Scores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EFB2AB3-2603-4FE2-B827-812BD78C6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176722"/>
              </p:ext>
            </p:extLst>
          </p:nvPr>
        </p:nvGraphicFramePr>
        <p:xfrm>
          <a:off x="762000" y="2413000"/>
          <a:ext cx="10663056" cy="3767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885163663"/>
                    </a:ext>
                  </a:extLst>
                </a:gridCol>
                <a:gridCol w="5329056">
                  <a:extLst>
                    <a:ext uri="{9D8B030D-6E8A-4147-A177-3AD203B41FA5}">
                      <a16:colId xmlns:a16="http://schemas.microsoft.com/office/drawing/2014/main" val="1676602076"/>
                    </a:ext>
                  </a:extLst>
                </a:gridCol>
              </a:tblGrid>
              <a:tr h="513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AP Chemistry, 4-5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– CH 301, 302 &amp; 204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592466"/>
                  </a:ext>
                </a:extLst>
              </a:tr>
              <a:tr h="609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Physics 1, 3-5   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 i="0" u="sng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PHY/AST Majors should not claim this credit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!)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Physics (algebra-based) – PHY 302K &amp; 105M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614062"/>
                  </a:ext>
                </a:extLst>
              </a:tr>
              <a:tr h="513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Physics 2, 3-5.  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 i="0" u="sng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PHY/AST Majors should not claim this credit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Physics (algebra-based) – PHY 302L &amp; 105N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71539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Physics C-Mechanics, 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(calculus-based) -  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 301 &amp; 101L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                                      (or PHY 303K &amp; 105M)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005266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Physics C-Elect. &amp; Magnetism, 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(calculus-based) - 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 316 &amp; 116L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                                     (or PHY 303L &amp; 105N)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234007"/>
                  </a:ext>
                </a:extLst>
              </a:tr>
              <a:tr h="5135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Biology, 3-4; AP Biology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 – BIO 311C; BIO 311C &amp; 311D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387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8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75AE-277A-4E97-800C-D145E932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UGS 302 or 303: Signature Course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C0951-F46C-46C5-9D16-B73A39708860}"/>
              </a:ext>
            </a:extLst>
          </p:cNvPr>
          <p:cNvSpPr txBox="1"/>
          <p:nvPr/>
        </p:nvSpPr>
        <p:spPr>
          <a:xfrm>
            <a:off x="1299148" y="2563319"/>
            <a:ext cx="9272093" cy="240065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Topic based</a:t>
            </a:r>
            <a:r>
              <a:rPr lang="en-US" sz="3000" i="1" dirty="0">
                <a:solidFill>
                  <a:srgbClr val="212121"/>
                </a:solidFill>
                <a:latin typeface="Arial"/>
                <a:cs typeface="Arial"/>
              </a:rPr>
              <a:t> </a:t>
            </a:r>
            <a:endParaRPr lang="en-US" sz="3000" i="1" dirty="0">
              <a:solidFill>
                <a:schemeClr val="dk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302 - writing based, small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303 - larger, less writing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Must take in first 2 semesters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>
                <a:solidFill>
                  <a:schemeClr val="dk2"/>
                </a:solidFill>
                <a:latin typeface="Arial"/>
                <a:cs typeface="Arial"/>
              </a:rPr>
              <a:t>Have several back up topics in mind!</a:t>
            </a:r>
          </a:p>
        </p:txBody>
      </p:sp>
    </p:spTree>
    <p:extLst>
      <p:ext uri="{BB962C8B-B14F-4D97-AF65-F5344CB8AC3E}">
        <p14:creationId xmlns:p14="http://schemas.microsoft.com/office/powerpoint/2010/main" val="36254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9785-B866-4475-B2C0-C78FF02E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007" y="999855"/>
            <a:ext cx="9805986" cy="1166457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Core Courses &amp; AP Credit</a:t>
            </a:r>
            <a:br>
              <a:rPr lang="en-US" sz="4700" dirty="0">
                <a:latin typeface="Georgia"/>
              </a:rPr>
            </a:b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https://ugs.utexas.edu/core/requirements/current</a:t>
            </a:r>
            <a:br>
              <a:rPr lang="en-US" sz="4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(Talk to your Academic Advisor before claiming credit)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56414F3-8631-4A3C-A92F-7F9D683AD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66809"/>
              </p:ext>
            </p:extLst>
          </p:nvPr>
        </p:nvGraphicFramePr>
        <p:xfrm>
          <a:off x="1031551" y="2721428"/>
          <a:ext cx="10151708" cy="3235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5854">
                  <a:extLst>
                    <a:ext uri="{9D8B030D-6E8A-4147-A177-3AD203B41FA5}">
                      <a16:colId xmlns:a16="http://schemas.microsoft.com/office/drawing/2014/main" val="1624402292"/>
                    </a:ext>
                  </a:extLst>
                </a:gridCol>
                <a:gridCol w="5075854">
                  <a:extLst>
                    <a:ext uri="{9D8B030D-6E8A-4147-A177-3AD203B41FA5}">
                      <a16:colId xmlns:a16="http://schemas.microsoft.com/office/drawing/2014/main" val="3269554950"/>
                    </a:ext>
                  </a:extLst>
                </a:gridCol>
              </a:tblGrid>
              <a:tr h="4122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 306 – Composition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AP Language, 3-5 or SAT Writing &amp; Lang, 33+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809418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316L, M, N, or P - Literature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Literature, 4-5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6455156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History, 6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US History, 3-5: HIS 315L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265970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Government, 6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Government, 3-5: GOV 310L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096610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&amp; Behavioral Science, 3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PSY, ECO, GRG, 3-5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73594"/>
                  </a:ext>
                </a:extLst>
              </a:tr>
              <a:tr h="561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&amp; Performing Arts, 3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Art History or Music Theory, 3-5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666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57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32BB-522F-44A4-B3B9-153E2040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089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Course Flags</a:t>
            </a:r>
            <a:br>
              <a:rPr lang="en-US" sz="8800" b="1" dirty="0">
                <a:latin typeface="Georgia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Courses with content that fulfill core curriculum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skills &amp; competencies</a:t>
            </a:r>
            <a:endParaRPr lang="en-US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1AA136-8D24-4728-A31E-C414B4891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40744" y="697636"/>
            <a:ext cx="1561444" cy="1693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9024B-24F7-4C2E-B2EA-C52937E2E22D}"/>
              </a:ext>
            </a:extLst>
          </p:cNvPr>
          <p:cNvSpPr txBox="1"/>
          <p:nvPr/>
        </p:nvSpPr>
        <p:spPr>
          <a:xfrm>
            <a:off x="970429" y="2516841"/>
            <a:ext cx="10318374" cy="249299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Flag types: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need 2 total, 1 upper-division (one cannot overlap with a core course)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Quantitative Reasoning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built in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Independent Inquiry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Global Cultures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UGS 302/303, History courses, VAPAs, Literature, electives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Cultural Diversity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UGS 302/3, History courses, VAPAs, electives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Ethics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UGS 302/3, Government, Business minor courses, electives</a:t>
            </a: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05442F0-5A2F-4C4F-8090-88759AC22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41" y="5320120"/>
            <a:ext cx="10609727" cy="868202"/>
          </a:xfrm>
          <a:prstGeom prst="rect">
            <a:avLst/>
          </a:prstGeom>
        </p:spPr>
      </p:pic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D34554-E116-4D6B-92FE-41E797653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593" y="5576047"/>
            <a:ext cx="1264024" cy="4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8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ED63-2223-4044-B33E-4D3A796C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CNS Cornerstones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5D7A-22DE-4350-B94A-56D5E127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81" y="2377246"/>
            <a:ext cx="7705618" cy="2215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common:</a:t>
            </a:r>
          </a:p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– First-Year Interest Group</a:t>
            </a:r>
          </a:p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UGS 018 – Seminar (not a study group)</a:t>
            </a:r>
          </a:p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Course(s) taken by all FIG members</a:t>
            </a:r>
          </a:p>
          <a:p>
            <a:endParaRPr lang="en-US" sz="2600" b="1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CEEEA-8831-406D-A12B-4630CDA2F701}"/>
              </a:ext>
            </a:extLst>
          </p:cNvPr>
          <p:cNvSpPr txBox="1"/>
          <p:nvPr/>
        </p:nvSpPr>
        <p:spPr>
          <a:xfrm>
            <a:off x="939383" y="4593236"/>
            <a:ext cx="10488116" cy="221599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Group of about 20-25 that meets weekly with an Advisor and a Student Mentor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to know other people with similar interests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1 or more courses – reserved seats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Informal meeting with a professor, help with registration, study skills information, fun, etc.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food</a:t>
            </a:r>
          </a:p>
          <a:p>
            <a:endParaRPr lang="en-US" dirty="0">
              <a:latin typeface="Georgia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71F52-B0D5-47D1-B9DA-5D550824821D}"/>
              </a:ext>
            </a:extLst>
          </p:cNvPr>
          <p:cNvSpPr txBox="1"/>
          <p:nvPr/>
        </p:nvSpPr>
        <p:spPr>
          <a:xfrm rot="1410440">
            <a:off x="8289505" y="3250549"/>
            <a:ext cx="3330315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Arial Black"/>
              </a:rPr>
              <a:t>Add "98" number first when you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1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3F3C-278A-472B-B214-CE47E4F2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Other Courses That May Be Part Of Your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0351-A717-4ABA-BC05-92477602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1" y="2556932"/>
            <a:ext cx="10109196" cy="331893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 (Research Methods Course)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UTeach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(UTS 101)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Foreign Language or Foreign Culture courses (B.S. degrees)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Special programs may require certain courses (Jefferson Scholars, University Leadership Network, Plan II, etc.)</a:t>
            </a:r>
          </a:p>
        </p:txBody>
      </p:sp>
    </p:spTree>
    <p:extLst>
      <p:ext uri="{BB962C8B-B14F-4D97-AF65-F5344CB8AC3E}">
        <p14:creationId xmlns:p14="http://schemas.microsoft.com/office/powerpoint/2010/main" val="363944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3649-103E-4A94-99BF-CDDB0F4C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16" y="953377"/>
            <a:ext cx="10090025" cy="133262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Possible Interest in Teaching?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31B87-4B41-4A21-9D7B-1AECEB1D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46" y="2777903"/>
            <a:ext cx="9863444" cy="3318936"/>
          </a:xfrm>
        </p:spPr>
        <p:txBody>
          <a:bodyPr/>
          <a:lstStyle/>
          <a:p>
            <a:pPr>
              <a:buSzPct val="114999"/>
            </a:pPr>
            <a:r>
              <a:rPr lang="en-US" sz="2600">
                <a:latin typeface="Arial"/>
                <a:ea typeface="+mn-lt"/>
                <a:cs typeface="Arial"/>
              </a:rPr>
              <a:t>See Orientation Schedule for several </a:t>
            </a:r>
            <a:r>
              <a:rPr lang="en-US" sz="2600" err="1">
                <a:latin typeface="Arial"/>
                <a:ea typeface="+mn-lt"/>
                <a:cs typeface="Arial"/>
              </a:rPr>
              <a:t>UTeach</a:t>
            </a:r>
            <a:r>
              <a:rPr lang="en-US" sz="2600">
                <a:latin typeface="Arial"/>
                <a:ea typeface="+mn-lt"/>
                <a:cs typeface="Arial"/>
              </a:rPr>
              <a:t> info sessions and events</a:t>
            </a:r>
          </a:p>
          <a:p>
            <a:pPr>
              <a:buSzPct val="114999"/>
            </a:pPr>
            <a:r>
              <a:rPr lang="en-US" sz="2600">
                <a:latin typeface="Arial"/>
                <a:ea typeface="+mn-lt"/>
                <a:cs typeface="Arial"/>
              </a:rPr>
              <a:t>Check out </a:t>
            </a:r>
            <a:r>
              <a:rPr lang="en-US" sz="2600" err="1">
                <a:latin typeface="Arial"/>
                <a:ea typeface="+mn-lt"/>
                <a:cs typeface="Arial"/>
              </a:rPr>
              <a:t>UTeach</a:t>
            </a:r>
            <a:r>
              <a:rPr lang="en-US" sz="2600">
                <a:latin typeface="Arial"/>
                <a:ea typeface="+mn-lt"/>
                <a:cs typeface="Arial"/>
              </a:rPr>
              <a:t> Palooza on Day 2, 2-3:30 PM on the Painter front lawn</a:t>
            </a:r>
          </a:p>
          <a:p>
            <a:pPr>
              <a:buSzPct val="114999"/>
            </a:pPr>
            <a:r>
              <a:rPr lang="en-US" sz="2600" dirty="0">
                <a:latin typeface="Arial"/>
                <a:ea typeface="+mn-lt"/>
                <a:cs typeface="Arial"/>
              </a:rPr>
              <a:t>Visit </a:t>
            </a:r>
            <a:r>
              <a:rPr lang="en-US" sz="2600" b="1" dirty="0">
                <a:solidFill>
                  <a:srgbClr val="A8BF4D"/>
                </a:solidFill>
                <a:latin typeface="Arial"/>
                <a:ea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uteach.utexas.edu</a:t>
            </a:r>
            <a:r>
              <a:rPr lang="en-US" sz="2600" dirty="0">
                <a:latin typeface="Arial"/>
                <a:ea typeface="+mn-lt"/>
                <a:cs typeface="Arial"/>
              </a:rPr>
              <a:t> for other </a:t>
            </a:r>
            <a:r>
              <a:rPr lang="en-US" sz="2600" dirty="0" err="1">
                <a:latin typeface="Arial"/>
                <a:ea typeface="+mn-lt"/>
                <a:cs typeface="Arial"/>
              </a:rPr>
              <a:t>UTeach</a:t>
            </a:r>
            <a:r>
              <a:rPr lang="en-US" sz="2600" dirty="0">
                <a:latin typeface="Arial"/>
                <a:ea typeface="+mn-lt"/>
                <a:cs typeface="Arial"/>
              </a:rPr>
              <a:t> information</a:t>
            </a:r>
            <a:endParaRPr lang="en-US" dirty="0"/>
          </a:p>
          <a:p>
            <a:pPr>
              <a:buSzPct val="114999"/>
            </a:pPr>
            <a:endParaRPr lang="en-US" sz="2600" dirty="0">
              <a:latin typeface="Arial"/>
              <a:ea typeface="+mn-lt"/>
              <a:cs typeface="+mn-lt"/>
            </a:endParaRPr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8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6596C-BB08-4B86-8BDA-21883457D7FB}"/>
              </a:ext>
            </a:extLst>
          </p:cNvPr>
          <p:cNvSpPr txBox="1"/>
          <p:nvPr/>
        </p:nvSpPr>
        <p:spPr>
          <a:xfrm>
            <a:off x="1224197" y="702040"/>
            <a:ext cx="993098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Semester Courses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solidFill>
                  <a:srgbClr val="262626"/>
                </a:solidFill>
                <a:latin typeface="Arial"/>
                <a:cs typeface="Arial"/>
              </a:rPr>
              <a:t>Sample Schedule</a:t>
            </a:r>
            <a:r>
              <a:rPr lang="en-US" sz="3200">
                <a:latin typeface="Arial"/>
                <a:cs typeface="Arial"/>
              </a:rPr>
              <a:t>​s</a:t>
            </a:r>
            <a:br>
              <a:rPr lang="en-US" sz="3200">
                <a:latin typeface="Arial"/>
                <a:cs typeface="Arial"/>
              </a:rPr>
            </a:br>
            <a:r>
              <a:rPr lang="en-US" sz="3200">
                <a:solidFill>
                  <a:srgbClr val="262626"/>
                </a:solidFill>
                <a:latin typeface="Arial"/>
                <a:cs typeface="Arial"/>
              </a:rPr>
              <a:t>Will vary depending on assigned CNS Community</a:t>
            </a:r>
            <a:r>
              <a:rPr lang="en-US" sz="3200">
                <a:latin typeface="Arial"/>
                <a:cs typeface="Arial"/>
              </a:rPr>
              <a:t>​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79AAA-8BE3-444B-AD70-6944C0DC9407}"/>
              </a:ext>
            </a:extLst>
          </p:cNvPr>
          <p:cNvSpPr txBox="1"/>
          <p:nvPr/>
        </p:nvSpPr>
        <p:spPr>
          <a:xfrm>
            <a:off x="1318161" y="2878141"/>
            <a:ext cx="8383979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M 408C - Calculus</a:t>
            </a:r>
          </a:p>
          <a:p>
            <a:pPr marL="2286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PHY 110C – Seminar for PHY majors</a:t>
            </a:r>
          </a:p>
          <a:p>
            <a:pPr marL="2286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UGS 302 or 303 – Core requirement</a:t>
            </a:r>
          </a:p>
          <a:p>
            <a:pPr marL="2286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CH 301 or AST 307 – Major requirement</a:t>
            </a:r>
          </a:p>
          <a:p>
            <a:pPr marL="2286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RHE 306 or other core (ex. MUS 307)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03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B6790-7A79-40EC-8F6F-B3AC51051C9B}"/>
              </a:ext>
            </a:extLst>
          </p:cNvPr>
          <p:cNvSpPr txBox="1"/>
          <p:nvPr/>
        </p:nvSpPr>
        <p:spPr>
          <a:xfrm>
            <a:off x="2013678" y="1008089"/>
            <a:ext cx="8227100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Minors &amp; Certificates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7AEA6-A6C2-4E27-BF55-5B3A9AF6AA50}"/>
              </a:ext>
            </a:extLst>
          </p:cNvPr>
          <p:cNvSpPr txBox="1"/>
          <p:nvPr/>
        </p:nvSpPr>
        <p:spPr>
          <a:xfrm>
            <a:off x="1057319" y="1781478"/>
            <a:ext cx="9846260" cy="276998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Required only for BSA degrees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Optional for other degrees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Another option for a BSA degree is 15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in a single subject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Transcripted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minor or certificate: specific guidelines &amp; classes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Claiming a minor or certificate does not guarantee access to all classes that can count</a:t>
            </a:r>
          </a:p>
          <a:p>
            <a:endParaRPr lang="en-US" dirty="0">
              <a:solidFill>
                <a:srgbClr val="00B050"/>
              </a:solidFill>
              <a:latin typeface="Garamond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29D1F-42F3-4DEE-9381-4B0D907D8B6D}"/>
              </a:ext>
            </a:extLst>
          </p:cNvPr>
          <p:cNvSpPr txBox="1"/>
          <p:nvPr/>
        </p:nvSpPr>
        <p:spPr>
          <a:xfrm>
            <a:off x="768722" y="4735606"/>
            <a:ext cx="10732993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4"/>
              </a:rPr>
              <a:t>https://cns.utexas.edu/students/degrees-majors-advising/transcripted-certificates</a:t>
            </a:r>
            <a:endParaRPr lang="en-US" sz="2000" b="1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5"/>
              </a:rPr>
              <a:t>https://cns.utexas.edu/students/degrees-majors-advising/transcripted-minors</a:t>
            </a:r>
            <a:endParaRPr lang="en-US" sz="2000" b="1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Times New Roman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64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83E64-ED14-43EA-8583-C32DCD4F4FEC}"/>
              </a:ext>
            </a:extLst>
          </p:cNvPr>
          <p:cNvSpPr txBox="1"/>
          <p:nvPr/>
        </p:nvSpPr>
        <p:spPr>
          <a:xfrm>
            <a:off x="939386" y="920647"/>
            <a:ext cx="10300739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Interactive Degree Audit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EA7AB-8097-48F2-B209-BFC84B4E3533}"/>
              </a:ext>
            </a:extLst>
          </p:cNvPr>
          <p:cNvSpPr txBox="1"/>
          <p:nvPr/>
        </p:nvSpPr>
        <p:spPr>
          <a:xfrm>
            <a:off x="8684301" y="1645169"/>
            <a:ext cx="2618280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Excellent way to see how courses count and what requirements you still have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FBAFC8-2F97-468E-939E-78185E43E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91" y="1700258"/>
            <a:ext cx="6515723" cy="44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2E3E44-54D8-4E52-85B9-E2D48D8FEAA3}"/>
              </a:ext>
            </a:extLst>
          </p:cNvPr>
          <p:cNvSpPr txBox="1"/>
          <p:nvPr/>
        </p:nvSpPr>
        <p:spPr>
          <a:xfrm>
            <a:off x="1187933" y="729227"/>
            <a:ext cx="9651167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1D00C-4518-4CA1-B7A0-F7D07BDA304A}"/>
              </a:ext>
            </a:extLst>
          </p:cNvPr>
          <p:cNvSpPr txBox="1"/>
          <p:nvPr/>
        </p:nvSpPr>
        <p:spPr>
          <a:xfrm>
            <a:off x="769258" y="1649456"/>
            <a:ext cx="10632167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Before Registration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thinking about which math &amp; science courses you want to take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a 1-on-1 meeting with an Academic Advisor (Day 2)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Advisor will provide information about reserved course(s) in your CNS community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2-3 more courses (for many, UGS 302 or 303 should be one of these)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back-up courses in mind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your Registration Information Sheet (RIS) for bars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EE36D-4632-484A-B91C-0E17B44A21F1}"/>
              </a:ext>
            </a:extLst>
          </p:cNvPr>
          <p:cNvSpPr txBox="1"/>
          <p:nvPr/>
        </p:nvSpPr>
        <p:spPr>
          <a:xfrm>
            <a:off x="769258" y="4139345"/>
            <a:ext cx="10432142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Registration on Day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Academic Advisors will be available by email; phone or Zoom as needed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Follow Advisor’s instructions about adding reserved courses first</a:t>
            </a:r>
          </a:p>
        </p:txBody>
      </p:sp>
    </p:spTree>
    <p:extLst>
      <p:ext uri="{BB962C8B-B14F-4D97-AF65-F5344CB8AC3E}">
        <p14:creationId xmlns:p14="http://schemas.microsoft.com/office/powerpoint/2010/main" val="617783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EDF68-6A58-46F0-829B-DE7F898728BF}"/>
              </a:ext>
            </a:extLst>
          </p:cNvPr>
          <p:cNvSpPr txBox="1"/>
          <p:nvPr/>
        </p:nvSpPr>
        <p:spPr>
          <a:xfrm>
            <a:off x="754743" y="751344"/>
            <a:ext cx="10850163" cy="53553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>
                <a:latin typeface="Georgia"/>
              </a:rPr>
              <a:t>Registration can be stressful,</a:t>
            </a:r>
            <a:endParaRPr lang="en-US" dirty="0"/>
          </a:p>
          <a:p>
            <a:pPr algn="ctr"/>
            <a:r>
              <a:rPr lang="en-US" sz="5000" dirty="0">
                <a:latin typeface="Georgia"/>
              </a:rPr>
              <a:t>but remember:</a:t>
            </a:r>
            <a:endParaRPr lang="en-US" dirty="0"/>
          </a:p>
          <a:p>
            <a:r>
              <a:rPr lang="en-US" sz="2800" b="1" dirty="0">
                <a:latin typeface="Times New Roman"/>
                <a:cs typeface="Times New Roman"/>
              </a:rPr>
              <a:t>We are here to help</a:t>
            </a:r>
            <a:endParaRPr lang="en-US" dirty="0"/>
          </a:p>
          <a:p>
            <a:endParaRPr lang="en-US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You will get what you need (not always exactly what you want)</a:t>
            </a:r>
          </a:p>
          <a:p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Things change, especially in August: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Times New Roman"/>
                <a:cs typeface="Times New Roman"/>
              </a:rPr>
              <a:t>Use wait lists when you can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Times New Roman"/>
                <a:cs typeface="Times New Roman"/>
              </a:rPr>
              <a:t>Make changes during add &amp; drop periods in August &amp; Sept.</a:t>
            </a:r>
          </a:p>
          <a:p>
            <a:pPr marL="457200" indent="-457200">
              <a:buFont typeface="Arial"/>
              <a:buChar char="•"/>
            </a:pPr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Arial"/>
              </a:rPr>
              <a:t>It's the beginning of your UT adventure!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632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AF91F4-C1AF-458A-81B4-BF0B99C71B2C}"/>
              </a:ext>
            </a:extLst>
          </p:cNvPr>
          <p:cNvSpPr txBox="1"/>
          <p:nvPr/>
        </p:nvSpPr>
        <p:spPr>
          <a:xfrm>
            <a:off x="953149" y="1353544"/>
            <a:ext cx="5222927" cy="23237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 dirty="0">
                <a:latin typeface="Arial"/>
                <a:cs typeface="Arial"/>
              </a:rPr>
              <a:t>M 408D</a:t>
            </a:r>
          </a:p>
          <a:p>
            <a:r>
              <a:rPr lang="en-US" sz="2900" dirty="0">
                <a:latin typeface="Arial"/>
                <a:cs typeface="Arial"/>
              </a:rPr>
              <a:t>PHY 301 &amp; 101L</a:t>
            </a:r>
          </a:p>
          <a:p>
            <a:r>
              <a:rPr lang="en-US" sz="2900" dirty="0">
                <a:latin typeface="Arial"/>
                <a:cs typeface="Arial"/>
              </a:rPr>
              <a:t>PHY 110C</a:t>
            </a:r>
          </a:p>
          <a:p>
            <a:r>
              <a:rPr lang="en-US" sz="2900" dirty="0">
                <a:latin typeface="Arial"/>
                <a:cs typeface="Arial"/>
              </a:rPr>
              <a:t>UGS 302 or 303</a:t>
            </a:r>
          </a:p>
          <a:p>
            <a:r>
              <a:rPr lang="en-US" sz="2900" dirty="0">
                <a:latin typeface="Arial"/>
                <a:cs typeface="Arial"/>
              </a:rPr>
              <a:t>RHE 306 or other core 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1D700-884B-4B8D-A04A-DEAD228FBA6C}"/>
              </a:ext>
            </a:extLst>
          </p:cNvPr>
          <p:cNvSpPr txBox="1"/>
          <p:nvPr/>
        </p:nvSpPr>
        <p:spPr>
          <a:xfrm>
            <a:off x="6093415" y="3655310"/>
            <a:ext cx="5145436" cy="23237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 dirty="0">
                <a:latin typeface="Arial"/>
                <a:cs typeface="Arial"/>
              </a:rPr>
              <a:t>M 408M or M 427L-AP</a:t>
            </a:r>
          </a:p>
          <a:p>
            <a:r>
              <a:rPr lang="en-US" sz="2900" dirty="0">
                <a:latin typeface="Arial"/>
                <a:cs typeface="Arial"/>
              </a:rPr>
              <a:t>PHY 316 &amp; 116L</a:t>
            </a:r>
          </a:p>
          <a:p>
            <a:r>
              <a:rPr lang="en-US" sz="2900" dirty="0">
                <a:latin typeface="Arial"/>
                <a:cs typeface="Arial"/>
              </a:rPr>
              <a:t>PHY 110C</a:t>
            </a:r>
          </a:p>
          <a:p>
            <a:r>
              <a:rPr lang="en-US" sz="2900" dirty="0">
                <a:latin typeface="Arial"/>
                <a:cs typeface="Arial"/>
              </a:rPr>
              <a:t>UGS 302 or 303</a:t>
            </a:r>
          </a:p>
          <a:p>
            <a:r>
              <a:rPr lang="en-US" sz="2900" dirty="0">
                <a:latin typeface="Arial"/>
                <a:cs typeface="Arial"/>
              </a:rPr>
              <a:t>RHE 306 or other core course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51985-D7C3-4B9C-8C35-F7E2A4E0293C}"/>
              </a:ext>
            </a:extLst>
          </p:cNvPr>
          <p:cNvSpPr txBox="1"/>
          <p:nvPr/>
        </p:nvSpPr>
        <p:spPr>
          <a:xfrm>
            <a:off x="6856425" y="1659598"/>
            <a:ext cx="4176792" cy="143116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 dirty="0">
                <a:solidFill>
                  <a:srgbClr val="0070C0"/>
                </a:solidFill>
                <a:latin typeface="Comic Sans MS"/>
              </a:rPr>
              <a:t>For students who have credit for M 408C or M 408N (K) &amp; S (L)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8CB5350-C9F5-4C3B-B6D1-E7EC5881F1C2}"/>
              </a:ext>
            </a:extLst>
          </p:cNvPr>
          <p:cNvSpPr/>
          <p:nvPr/>
        </p:nvSpPr>
        <p:spPr>
          <a:xfrm>
            <a:off x="5794888" y="203689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C5508-73BE-49EA-9E80-D399959A3FB4}"/>
              </a:ext>
            </a:extLst>
          </p:cNvPr>
          <p:cNvSpPr txBox="1"/>
          <p:nvPr/>
        </p:nvSpPr>
        <p:spPr>
          <a:xfrm>
            <a:off x="1314773" y="3878449"/>
            <a:ext cx="3828081" cy="18774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 dirty="0">
                <a:solidFill>
                  <a:srgbClr val="0070C0"/>
                </a:solidFill>
                <a:latin typeface="Comic Sans MS"/>
              </a:rPr>
              <a:t>For students who have a 5 on Calculus BC and credit for PHY 301 &amp; 101L</a:t>
            </a:r>
            <a:endParaRPr lang="en-US" dirty="0">
              <a:solidFill>
                <a:srgbClr val="0070C0"/>
              </a:solidFill>
              <a:latin typeface="Garamond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CE696B-8CAC-44C9-AF29-6563AAF9E20B}"/>
              </a:ext>
            </a:extLst>
          </p:cNvPr>
          <p:cNvSpPr/>
          <p:nvPr/>
        </p:nvSpPr>
        <p:spPr>
          <a:xfrm>
            <a:off x="4539242" y="46851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2E799-74EB-E043-AD44-A0B4B0EFFF54}"/>
              </a:ext>
            </a:extLst>
          </p:cNvPr>
          <p:cNvSpPr txBox="1"/>
          <p:nvPr/>
        </p:nvSpPr>
        <p:spPr>
          <a:xfrm>
            <a:off x="4407101" y="750236"/>
            <a:ext cx="33586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Physics Majors</a:t>
            </a:r>
          </a:p>
        </p:txBody>
      </p:sp>
    </p:spTree>
    <p:extLst>
      <p:ext uri="{BB962C8B-B14F-4D97-AF65-F5344CB8AC3E}">
        <p14:creationId xmlns:p14="http://schemas.microsoft.com/office/powerpoint/2010/main" val="211340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355E2-0C56-904B-8871-43DB28FE28AA}"/>
              </a:ext>
            </a:extLst>
          </p:cNvPr>
          <p:cNvSpPr txBox="1"/>
          <p:nvPr/>
        </p:nvSpPr>
        <p:spPr>
          <a:xfrm>
            <a:off x="4089681" y="1009403"/>
            <a:ext cx="40126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Astronomy Majors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DFB61-6D58-6541-A1BC-B2C479645574}"/>
              </a:ext>
            </a:extLst>
          </p:cNvPr>
          <p:cNvSpPr txBox="1"/>
          <p:nvPr/>
        </p:nvSpPr>
        <p:spPr>
          <a:xfrm>
            <a:off x="1330036" y="1624956"/>
            <a:ext cx="294792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latin typeface="Arial"/>
                <a:cs typeface="Arial"/>
              </a:rPr>
              <a:t>M 408D</a:t>
            </a:r>
          </a:p>
          <a:p>
            <a:r>
              <a:rPr lang="en-US" sz="2900" dirty="0">
                <a:latin typeface="Arial"/>
                <a:cs typeface="Arial"/>
              </a:rPr>
              <a:t>PHY 301 &amp; 101L</a:t>
            </a:r>
          </a:p>
          <a:p>
            <a:r>
              <a:rPr lang="en-US" sz="2900" dirty="0">
                <a:latin typeface="Arial"/>
                <a:cs typeface="Arial"/>
              </a:rPr>
              <a:t>AST 307</a:t>
            </a:r>
          </a:p>
          <a:p>
            <a:r>
              <a:rPr lang="en-US" sz="2900" dirty="0">
                <a:latin typeface="Arial"/>
                <a:cs typeface="Arial"/>
              </a:rPr>
              <a:t>UGS 302 or 303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B2F80-CF04-5C45-932A-FD53CB9D79AA}"/>
              </a:ext>
            </a:extLst>
          </p:cNvPr>
          <p:cNvSpPr txBox="1"/>
          <p:nvPr/>
        </p:nvSpPr>
        <p:spPr>
          <a:xfrm>
            <a:off x="6436426" y="1766443"/>
            <a:ext cx="413261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0070C0"/>
                </a:solidFill>
                <a:latin typeface="Comic Sans MS"/>
              </a:rPr>
              <a:t>For students who have credit for M 408C or M 408N (K) &amp; S (L)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Arrow: Left 4">
            <a:extLst>
              <a:ext uri="{FF2B5EF4-FFF2-40B4-BE49-F238E27FC236}">
                <a16:creationId xmlns:a16="http://schemas.microsoft.com/office/drawing/2014/main" id="{C4CB8DBE-4454-E249-BE6C-344D2DFD0428}"/>
              </a:ext>
            </a:extLst>
          </p:cNvPr>
          <p:cNvSpPr/>
          <p:nvPr/>
        </p:nvSpPr>
        <p:spPr>
          <a:xfrm>
            <a:off x="5290122" y="221754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D63DC-33C3-AF4F-B7EB-34BB7C1C51DA}"/>
              </a:ext>
            </a:extLst>
          </p:cNvPr>
          <p:cNvSpPr txBox="1"/>
          <p:nvPr/>
        </p:nvSpPr>
        <p:spPr>
          <a:xfrm>
            <a:off x="6104947" y="3660396"/>
            <a:ext cx="39947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Arial"/>
                <a:cs typeface="Arial"/>
              </a:rPr>
              <a:t>M 408M or M 427L-AP</a:t>
            </a:r>
          </a:p>
          <a:p>
            <a:r>
              <a:rPr lang="en-US" sz="2900" dirty="0">
                <a:latin typeface="Arial"/>
                <a:cs typeface="Arial"/>
              </a:rPr>
              <a:t>PHY 316 &amp; 116L</a:t>
            </a:r>
          </a:p>
          <a:p>
            <a:r>
              <a:rPr lang="en-US" sz="2900" dirty="0">
                <a:latin typeface="Arial"/>
                <a:cs typeface="Arial"/>
              </a:rPr>
              <a:t>AST 307</a:t>
            </a:r>
          </a:p>
          <a:p>
            <a:r>
              <a:rPr lang="en-US" sz="2900" dirty="0">
                <a:latin typeface="Arial"/>
                <a:cs typeface="Arial"/>
              </a:rPr>
              <a:t>UGS 302 or 303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87BB2-B044-8F4E-A88C-FF76455945A1}"/>
              </a:ext>
            </a:extLst>
          </p:cNvPr>
          <p:cNvSpPr txBox="1"/>
          <p:nvPr/>
        </p:nvSpPr>
        <p:spPr>
          <a:xfrm>
            <a:off x="1436914" y="3660396"/>
            <a:ext cx="38001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0070C0"/>
                </a:solidFill>
                <a:latin typeface="Comic Sans MS"/>
              </a:rPr>
              <a:t>For students who have a 5 on Calculus BC and credit for PHY 301 &amp; 101L</a:t>
            </a:r>
            <a:endParaRPr lang="en-US" sz="2900" dirty="0">
              <a:solidFill>
                <a:srgbClr val="0070C0"/>
              </a:solidFill>
            </a:endParaRPr>
          </a:p>
        </p:txBody>
      </p:sp>
      <p:sp>
        <p:nvSpPr>
          <p:cNvPr id="9" name="Arrow: Right 6">
            <a:extLst>
              <a:ext uri="{FF2B5EF4-FFF2-40B4-BE49-F238E27FC236}">
                <a16:creationId xmlns:a16="http://schemas.microsoft.com/office/drawing/2014/main" id="{06A34B54-B09A-F24B-91E7-D71436B08A5D}"/>
              </a:ext>
            </a:extLst>
          </p:cNvPr>
          <p:cNvSpPr/>
          <p:nvPr/>
        </p:nvSpPr>
        <p:spPr>
          <a:xfrm>
            <a:off x="4800918" y="4495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18C8-6546-4444-940B-749EBBA8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Mathematics Course Sequences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EA616B7-0EC2-43D2-B7DC-8F96B122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6042" y="2580755"/>
            <a:ext cx="1695450" cy="1047750"/>
          </a:xfrm>
          <a:prstGeom prst="rect">
            <a:avLst/>
          </a:prstGeom>
        </p:spPr>
      </p:pic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6FF6994-C85C-446A-8CE8-499328389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663" y="2644838"/>
            <a:ext cx="2497240" cy="89807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55C5E83-AA09-45B1-A237-C63D588F1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934" y="2647496"/>
            <a:ext cx="2551085" cy="90524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DC55564-DBBB-452D-BC35-412B28B1B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700" y="2644839"/>
            <a:ext cx="2532994" cy="924346"/>
          </a:xfrm>
          <a:prstGeom prst="rect">
            <a:avLst/>
          </a:prstGeom>
        </p:spPr>
      </p:pic>
      <p:pic>
        <p:nvPicPr>
          <p:cNvPr id="18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24252DA-DEE6-4A85-95AC-3CB407E41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079" y="4028294"/>
            <a:ext cx="1676400" cy="8001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CC7A614-8E30-4FD7-8BB2-6D6B29DCA1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301" y="3894523"/>
            <a:ext cx="2743200" cy="892757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4935F72-6166-4AF9-B453-8B50480E4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827" y="3896684"/>
            <a:ext cx="2743200" cy="963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A1F1F6-BDC6-431A-A8F6-825E21F9A871}"/>
              </a:ext>
            </a:extLst>
          </p:cNvPr>
          <p:cNvSpPr txBox="1"/>
          <p:nvPr/>
        </p:nvSpPr>
        <p:spPr>
          <a:xfrm>
            <a:off x="683899" y="5161268"/>
            <a:ext cx="692616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Physics and Astronomy degrees require M 408C &amp; M 408D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M 408N (aka K), M 408S (aka L), and M 408M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D6D71-66B5-D040-935D-C21B64153F8C}"/>
              </a:ext>
            </a:extLst>
          </p:cNvPr>
          <p:cNvSpPr txBox="1"/>
          <p:nvPr/>
        </p:nvSpPr>
        <p:spPr>
          <a:xfrm>
            <a:off x="7729537" y="5161268"/>
            <a:ext cx="3778563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 427L-AP can count in place of M 408M or M 408D</a:t>
            </a:r>
          </a:p>
        </p:txBody>
      </p:sp>
    </p:spTree>
    <p:extLst>
      <p:ext uri="{BB962C8B-B14F-4D97-AF65-F5344CB8AC3E}">
        <p14:creationId xmlns:p14="http://schemas.microsoft.com/office/powerpoint/2010/main" val="103525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56A0-E541-4622-AA72-AE61D6E4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0" y="719191"/>
            <a:ext cx="10828961" cy="1520576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Consider the Following Things When Choosing Fall Mathematics Course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B5D6-4B34-4DCE-996E-90D14CAE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3" y="2556932"/>
            <a:ext cx="9882184" cy="331893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Your choice is based 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/>
              <a:t>   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500" b="1" u="sng" dirty="0">
                <a:latin typeface="Arial" panose="020B0604020202020204" pitchFamily="34" charset="0"/>
                <a:cs typeface="Arial" panose="020B0604020202020204" pitchFamily="34" charset="0"/>
              </a:rPr>
              <a:t>Your UTMA score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/>
              <a:t>      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70 or higher for M 408C or M 408N (78 recommended for M 408C)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 (55 or higher for M 305G)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2CF75-A68D-4AE9-A821-271E00909C5F}"/>
              </a:ext>
            </a:extLst>
          </p:cNvPr>
          <p:cNvSpPr txBox="1"/>
          <p:nvPr/>
        </p:nvSpPr>
        <p:spPr>
          <a:xfrm>
            <a:off x="773207" y="723901"/>
            <a:ext cx="10555940" cy="16927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/>
            <a:r>
              <a:rPr lang="en-US" sz="2600" b="1" dirty="0">
                <a:latin typeface="Arial Black"/>
                <a:cs typeface="Calibri"/>
              </a:rPr>
              <a:t>2) </a:t>
            </a:r>
            <a:r>
              <a:rPr lang="en-US" sz="2600" u="sng" dirty="0">
                <a:latin typeface="Arial Black"/>
                <a:cs typeface="Calibri"/>
              </a:rPr>
              <a:t>AP Credit</a:t>
            </a:r>
            <a:endParaRPr lang="en-US" sz="2600" u="sng" dirty="0">
              <a:latin typeface="Arial Black"/>
            </a:endParaRPr>
          </a:p>
          <a:p>
            <a:endParaRPr lang="en-US" sz="2600" dirty="0">
              <a:latin typeface="Calibri"/>
              <a:cs typeface="Calibri"/>
            </a:endParaRPr>
          </a:p>
          <a:p>
            <a:endParaRPr lang="en-US" sz="2600" dirty="0">
              <a:latin typeface="Calibri"/>
              <a:cs typeface="Calibri"/>
            </a:endParaRPr>
          </a:p>
          <a:p>
            <a:endParaRPr lang="en-US" sz="2600" dirty="0">
              <a:latin typeface="Calibri"/>
              <a:cs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838B566-68C5-448D-A497-37AA269D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76265"/>
              </p:ext>
            </p:extLst>
          </p:nvPr>
        </p:nvGraphicFramePr>
        <p:xfrm>
          <a:off x="840441" y="1232647"/>
          <a:ext cx="10496541" cy="221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588">
                  <a:extLst>
                    <a:ext uri="{9D8B030D-6E8A-4147-A177-3AD203B41FA5}">
                      <a16:colId xmlns:a16="http://schemas.microsoft.com/office/drawing/2014/main" val="3165978525"/>
                    </a:ext>
                  </a:extLst>
                </a:gridCol>
                <a:gridCol w="3966879">
                  <a:extLst>
                    <a:ext uri="{9D8B030D-6E8A-4147-A177-3AD203B41FA5}">
                      <a16:colId xmlns:a16="http://schemas.microsoft.com/office/drawing/2014/main" val="86223395"/>
                    </a:ext>
                  </a:extLst>
                </a:gridCol>
                <a:gridCol w="4266074">
                  <a:extLst>
                    <a:ext uri="{9D8B030D-6E8A-4147-A177-3AD203B41FA5}">
                      <a16:colId xmlns:a16="http://schemas.microsoft.com/office/drawing/2014/main" val="2013910230"/>
                    </a:ext>
                  </a:extLst>
                </a:gridCol>
              </a:tblGrid>
              <a:tr h="750794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200" b="1" i="0" u="none" strike="noStrike" noProof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200" b="1" i="0" u="none" strike="noStrike" noProof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Earned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200" b="1" i="0" u="none" strike="noStrike" noProof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Course Recommendation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1424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AB: 3 or 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408N (K)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408N or M 408C or M 408S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18783"/>
                  </a:ext>
                </a:extLst>
              </a:tr>
              <a:tr h="35670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AB: 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408C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408D or M 408D-AP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574484"/>
                  </a:ext>
                </a:extLst>
              </a:tr>
              <a:tr h="35670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BC: 3 or 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408C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408C or M 408D or M 408D-AP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03185"/>
                  </a:ext>
                </a:extLst>
              </a:tr>
              <a:tr h="35670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BC: 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408C </a:t>
                      </a:r>
                      <a:r>
                        <a:rPr lang="en-US" sz="1800" b="1" i="0" u="sng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 408N (K) &amp; 408S (L)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408D or M 408M or M 427L-AP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6009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E0708-AE06-40EC-B753-2E713C1E57CF}"/>
              </a:ext>
            </a:extLst>
          </p:cNvPr>
          <p:cNvSpPr txBox="1"/>
          <p:nvPr/>
        </p:nvSpPr>
        <p:spPr>
          <a:xfrm>
            <a:off x="840441" y="3556000"/>
            <a:ext cx="10325098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/>
            <a:r>
              <a:rPr lang="en-US" b="1" dirty="0">
                <a:latin typeface="Garamond"/>
              </a:rPr>
              <a:t> </a:t>
            </a:r>
            <a:r>
              <a:rPr lang="en-US" b="1" dirty="0">
                <a:latin typeface="Arial"/>
                <a:cs typeface="Arial"/>
              </a:rPr>
              <a:t>(M 408N and M 408S are the College of Natural Sciences versions of M 408K &amp; M 408L)</a:t>
            </a:r>
          </a:p>
          <a:p>
            <a:pPr marL="228600"/>
            <a:endParaRPr lang="en-US" b="1" dirty="0">
              <a:latin typeface="Garamond" panose="02020404030301010803" pitchFamily="18" charset="0"/>
            </a:endParaRPr>
          </a:p>
          <a:p>
            <a:pPr marL="228600"/>
            <a:r>
              <a:rPr lang="en-US" sz="2600" b="1" dirty="0">
                <a:latin typeface="Arial Black"/>
              </a:rPr>
              <a:t>3) </a:t>
            </a:r>
            <a:r>
              <a:rPr lang="en-US" sz="2600" u="sng" dirty="0">
                <a:latin typeface="Arial Black"/>
              </a:rPr>
              <a:t>Dual Credit</a:t>
            </a:r>
            <a:endParaRPr lang="en-US" sz="2600" dirty="0">
              <a:latin typeface="Arial Black"/>
            </a:endParaRPr>
          </a:p>
          <a:p>
            <a:r>
              <a:rPr lang="en-US" sz="2600" dirty="0">
                <a:latin typeface="Arial"/>
                <a:cs typeface="Arial"/>
              </a:rPr>
              <a:t>            M 408N ➡️ M 408S              M 408N &amp; 408S ➡️ M 408M</a:t>
            </a:r>
            <a:endParaRPr lang="en-US" dirty="0">
              <a:latin typeface="Arial"/>
              <a:cs typeface="Arial"/>
            </a:endParaRPr>
          </a:p>
          <a:p>
            <a:endParaRPr lang="en-US" sz="2600" dirty="0">
              <a:latin typeface="Arial Black"/>
            </a:endParaRPr>
          </a:p>
          <a:p>
            <a:r>
              <a:rPr lang="en-US" sz="2600" dirty="0">
                <a:latin typeface="Arial Black"/>
              </a:rPr>
              <a:t>  </a:t>
            </a:r>
            <a:r>
              <a:rPr lang="en-US" sz="2600" b="1" dirty="0">
                <a:latin typeface="Arial Black"/>
              </a:rPr>
              <a:t>4) </a:t>
            </a:r>
            <a:r>
              <a:rPr lang="en-US" sz="2800" u="sng" dirty="0">
                <a:latin typeface="Arial Black"/>
              </a:rPr>
              <a:t>Confidence in your math skills</a:t>
            </a:r>
            <a:endParaRPr lang="en-US" sz="2800" u="sng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DBAFD-1F5D-41E1-B703-0F4075C53E02}"/>
              </a:ext>
            </a:extLst>
          </p:cNvPr>
          <p:cNvSpPr txBox="1"/>
          <p:nvPr/>
        </p:nvSpPr>
        <p:spPr>
          <a:xfrm>
            <a:off x="723902" y="690283"/>
            <a:ext cx="10923491" cy="40934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Other Factors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you are eligible for calculus but close to the cut-off score of 70)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Times New Roman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high school calculus</a:t>
            </a:r>
          </a:p>
          <a:p>
            <a:pPr marL="571500" indent="-571500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 took calculus, but not AP, in high school</a:t>
            </a:r>
          </a:p>
          <a:p>
            <a:pPr marL="571500" indent="-571500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Your gut says you are not prepared for college calculus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D7D2-167E-4020-B7FC-DBA127E769E5}"/>
              </a:ext>
            </a:extLst>
          </p:cNvPr>
          <p:cNvSpPr txBox="1"/>
          <p:nvPr/>
        </p:nvSpPr>
        <p:spPr>
          <a:xfrm>
            <a:off x="768724" y="5520015"/>
            <a:ext cx="10878669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Preparation for Calculus (M 305G) is an option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58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C73495-9C6C-4757-9DDB-90144BF48C11}"/>
              </a:ext>
            </a:extLst>
          </p:cNvPr>
          <p:cNvSpPr txBox="1"/>
          <p:nvPr/>
        </p:nvSpPr>
        <p:spPr>
          <a:xfrm>
            <a:off x="779930" y="735106"/>
            <a:ext cx="10620933" cy="49552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If you decide to take calculus: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Georgia"/>
              <a:cs typeface="Times New Roman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the Math Readiness Package this summer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 to discussion sections in fall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Make use of resources</a:t>
            </a:r>
          </a:p>
          <a:p>
            <a:pPr lvl="2" indent="-685800"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Sanger Learning Center</a:t>
            </a:r>
          </a:p>
          <a:p>
            <a:pPr lvl="2" indent="-685800">
              <a:buFont typeface="Wingdings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CalcLab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85800"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Professor's office hours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E2183-F267-4579-A3F8-BE78AEC04BBC}"/>
              </a:ext>
            </a:extLst>
          </p:cNvPr>
          <p:cNvSpPr txBox="1"/>
          <p:nvPr/>
        </p:nvSpPr>
        <p:spPr>
          <a:xfrm rot="-1200000">
            <a:off x="7768289" y="3163889"/>
            <a:ext cx="2978523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Arial"/>
                <a:cs typeface="Arial"/>
              </a:rPr>
              <a:t>Talk to an advisor if you are not sure which math course to take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21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{70473AC7-2DCC-3A4B-8CA7-FC858EA8F5D8}tf10001064</Template>
  <TotalTime>1365</TotalTime>
  <Words>1580</Words>
  <Application>Microsoft Office PowerPoint</Application>
  <PresentationFormat>Widescreen</PresentationFormat>
  <Paragraphs>206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Orientation Advising 2023 Physics &amp; Astronomy</vt:lpstr>
      <vt:lpstr>PowerPoint Presentation</vt:lpstr>
      <vt:lpstr>PowerPoint Presentation</vt:lpstr>
      <vt:lpstr>PowerPoint Presentation</vt:lpstr>
      <vt:lpstr>Mathematics Course Sequences</vt:lpstr>
      <vt:lpstr>Consider the Following Things When Choosing Fall Mathematics Course</vt:lpstr>
      <vt:lpstr>PowerPoint Presentation</vt:lpstr>
      <vt:lpstr>PowerPoint Presentation</vt:lpstr>
      <vt:lpstr>PowerPoint Presentation</vt:lpstr>
      <vt:lpstr>PowerPoint Presentation</vt:lpstr>
      <vt:lpstr>Physics Courses</vt:lpstr>
      <vt:lpstr>Other Science Courses</vt:lpstr>
      <vt:lpstr>Science Courses &amp; AP Scores</vt:lpstr>
      <vt:lpstr>UGS 302 or 303: Signature Course</vt:lpstr>
      <vt:lpstr>Core Courses &amp; AP Credit https://ugs.utexas.edu/core/requirements/current (Talk to your Academic Advisor before claiming credit) </vt:lpstr>
      <vt:lpstr>Course Flags Courses with content that fulfill core curriculum skills &amp; competencies</vt:lpstr>
      <vt:lpstr>CNS Cornerstones Communities</vt:lpstr>
      <vt:lpstr>Other Courses That May Be Part Of Your Schedule</vt:lpstr>
      <vt:lpstr>Possible Interest in Teaching?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Advising 2022 Physics &amp; Astronomy</dc:title>
  <dc:creator>McHam, Jennifer</dc:creator>
  <cp:lastModifiedBy>McHam, Jennifer</cp:lastModifiedBy>
  <cp:revision>15</cp:revision>
  <dcterms:created xsi:type="dcterms:W3CDTF">2022-05-23T14:06:16Z</dcterms:created>
  <dcterms:modified xsi:type="dcterms:W3CDTF">2023-05-25T21:34:57Z</dcterms:modified>
</cp:coreProperties>
</file>