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notesMasterIdLst>
    <p:notesMasterId r:id="rId22"/>
  </p:notesMasterIdLst>
  <p:sldIdLst>
    <p:sldId id="256" r:id="rId2"/>
    <p:sldId id="261" r:id="rId3"/>
    <p:sldId id="263" r:id="rId4"/>
    <p:sldId id="258" r:id="rId5"/>
    <p:sldId id="259" r:id="rId6"/>
    <p:sldId id="275" r:id="rId7"/>
    <p:sldId id="276" r:id="rId8"/>
    <p:sldId id="278" r:id="rId9"/>
    <p:sldId id="266" r:id="rId10"/>
    <p:sldId id="267" r:id="rId11"/>
    <p:sldId id="264" r:id="rId12"/>
    <p:sldId id="265" r:id="rId13"/>
    <p:sldId id="268" r:id="rId14"/>
    <p:sldId id="269" r:id="rId15"/>
    <p:sldId id="274" r:id="rId16"/>
    <p:sldId id="277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79A4E-21E9-4580-AC80-E78E2C81CBFF}" v="71" dt="2023-05-25T21:32:39.612"/>
    <p1510:client id="{BC5BD4FA-6DD9-4EAC-82CA-4BEB2725B6C8}" v="31" dt="2023-05-25T14:12:36.110"/>
    <p1510:client id="{D006159C-F8B7-4774-82C6-E75A575E925D}" v="4" dt="2023-05-25T19:11:28.587"/>
    <p1510:client id="{E30C6015-128F-4300-BA50-FF211F5E608C}" v="343" dt="2022-04-26T16:10:14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94872"/>
  </p:normalViewPr>
  <p:slideViewPr>
    <p:cSldViewPr snapToGrid="0">
      <p:cViewPr varScale="1">
        <p:scale>
          <a:sx n="109" d="100"/>
          <a:sy n="109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cHam" userId="N3GxOmi33ywBgVDLIgSsyZ8knAUJa6FDXyvDWEgc3t4=" providerId="None" clId="Web-{D006159C-F8B7-4774-82C6-E75A575E925D}"/>
    <pc:docChg chg="modSld">
      <pc:chgData name="Jennifer McHam" userId="N3GxOmi33ywBgVDLIgSsyZ8knAUJa6FDXyvDWEgc3t4=" providerId="None" clId="Web-{D006159C-F8B7-4774-82C6-E75A575E925D}" dt="2023-05-25T19:11:28.587" v="3" actId="1076"/>
      <pc:docMkLst>
        <pc:docMk/>
      </pc:docMkLst>
      <pc:sldChg chg="modSp">
        <pc:chgData name="Jennifer McHam" userId="N3GxOmi33ywBgVDLIgSsyZ8knAUJa6FDXyvDWEgc3t4=" providerId="None" clId="Web-{D006159C-F8B7-4774-82C6-E75A575E925D}" dt="2023-05-25T19:11:28.587" v="3" actId="1076"/>
        <pc:sldMkLst>
          <pc:docMk/>
          <pc:sldMk cId="568791205" sldId="277"/>
        </pc:sldMkLst>
        <pc:spChg chg="mod">
          <ac:chgData name="Jennifer McHam" userId="N3GxOmi33ywBgVDLIgSsyZ8knAUJa6FDXyvDWEgc3t4=" providerId="None" clId="Web-{D006159C-F8B7-4774-82C6-E75A575E925D}" dt="2023-05-25T19:11:28.587" v="3" actId="1076"/>
          <ac:spMkLst>
            <pc:docMk/>
            <pc:sldMk cId="568791205" sldId="277"/>
            <ac:spMk id="3" creationId="{EE9A3E3F-8CF4-4A96-B94F-B03ACACB595F}"/>
          </ac:spMkLst>
        </pc:spChg>
      </pc:sldChg>
    </pc:docChg>
  </pc:docChgLst>
  <pc:docChgLst>
    <pc:chgData name="Jennifer McHam" userId="N3GxOmi33ywBgVDLIgSsyZ8knAUJa6FDXyvDWEgc3t4=" providerId="None" clId="Web-{BC5BD4FA-6DD9-4EAC-82CA-4BEB2725B6C8}"/>
    <pc:docChg chg="modSld">
      <pc:chgData name="Jennifer McHam" userId="N3GxOmi33ywBgVDLIgSsyZ8knAUJa6FDXyvDWEgc3t4=" providerId="None" clId="Web-{BC5BD4FA-6DD9-4EAC-82CA-4BEB2725B6C8}" dt="2023-05-25T14:12:36.110" v="32"/>
      <pc:docMkLst>
        <pc:docMk/>
      </pc:docMkLst>
      <pc:sldChg chg="delSp modSp">
        <pc:chgData name="Jennifer McHam" userId="N3GxOmi33ywBgVDLIgSsyZ8knAUJa6FDXyvDWEgc3t4=" providerId="None" clId="Web-{BC5BD4FA-6DD9-4EAC-82CA-4BEB2725B6C8}" dt="2023-05-25T14:06:45.332" v="31"/>
        <pc:sldMkLst>
          <pc:docMk/>
          <pc:sldMk cId="232367057" sldId="256"/>
        </pc:sldMkLst>
        <pc:spChg chg="mod">
          <ac:chgData name="Jennifer McHam" userId="N3GxOmi33ywBgVDLIgSsyZ8knAUJa6FDXyvDWEgc3t4=" providerId="None" clId="Web-{BC5BD4FA-6DD9-4EAC-82CA-4BEB2725B6C8}" dt="2023-05-25T14:06:43.473" v="29" actId="20577"/>
          <ac:spMkLst>
            <pc:docMk/>
            <pc:sldMk cId="232367057" sldId="256"/>
            <ac:spMk id="2" creationId="{00000000-0000-0000-0000-000000000000}"/>
          </ac:spMkLst>
        </pc:spChg>
        <pc:spChg chg="mod">
          <ac:chgData name="Jennifer McHam" userId="N3GxOmi33ywBgVDLIgSsyZ8knAUJa6FDXyvDWEgc3t4=" providerId="None" clId="Web-{BC5BD4FA-6DD9-4EAC-82CA-4BEB2725B6C8}" dt="2023-05-25T14:06:28.613" v="26" actId="20577"/>
          <ac:spMkLst>
            <pc:docMk/>
            <pc:sldMk cId="232367057" sldId="256"/>
            <ac:spMk id="3" creationId="{00000000-0000-0000-0000-000000000000}"/>
          </ac:spMkLst>
        </pc:spChg>
        <pc:picChg chg="del mod">
          <ac:chgData name="Jennifer McHam" userId="N3GxOmi33ywBgVDLIgSsyZ8knAUJa6FDXyvDWEgc3t4=" providerId="None" clId="Web-{BC5BD4FA-6DD9-4EAC-82CA-4BEB2725B6C8}" dt="2023-05-25T14:06:45.332" v="31"/>
          <ac:picMkLst>
            <pc:docMk/>
            <pc:sldMk cId="232367057" sldId="256"/>
            <ac:picMk id="6" creationId="{5642A212-3760-293A-3DE2-85D6DEA78F8F}"/>
          </ac:picMkLst>
        </pc:picChg>
      </pc:sldChg>
      <pc:sldChg chg="delSp">
        <pc:chgData name="Jennifer McHam" userId="N3GxOmi33ywBgVDLIgSsyZ8knAUJa6FDXyvDWEgc3t4=" providerId="None" clId="Web-{BC5BD4FA-6DD9-4EAC-82CA-4BEB2725B6C8}" dt="2023-05-25T14:12:36.110" v="32"/>
        <pc:sldMkLst>
          <pc:docMk/>
          <pc:sldMk cId="827856927" sldId="273"/>
        </pc:sldMkLst>
        <pc:picChg chg="del">
          <ac:chgData name="Jennifer McHam" userId="N3GxOmi33ywBgVDLIgSsyZ8knAUJa6FDXyvDWEgc3t4=" providerId="None" clId="Web-{BC5BD4FA-6DD9-4EAC-82CA-4BEB2725B6C8}" dt="2023-05-25T14:12:36.110" v="32"/>
          <ac:picMkLst>
            <pc:docMk/>
            <pc:sldMk cId="827856927" sldId="273"/>
            <ac:picMk id="4" creationId="{2E8E824F-09AB-15FD-CC81-79026BC4BD0B}"/>
          </ac:picMkLst>
        </pc:picChg>
      </pc:sldChg>
    </pc:docChg>
  </pc:docChgLst>
  <pc:docChgLst>
    <pc:chgData name="Jennifer McHam" userId="N3GxOmi33ywBgVDLIgSsyZ8knAUJa6FDXyvDWEgc3t4=" providerId="None" clId="Web-{14C79A4E-21E9-4580-AC80-E78E2C81CBFF}"/>
    <pc:docChg chg="modSld">
      <pc:chgData name="Jennifer McHam" userId="N3GxOmi33ywBgVDLIgSsyZ8knAUJa6FDXyvDWEgc3t4=" providerId="None" clId="Web-{14C79A4E-21E9-4580-AC80-E78E2C81CBFF}" dt="2023-05-25T21:32:39.612" v="70" actId="20577"/>
      <pc:docMkLst>
        <pc:docMk/>
      </pc:docMkLst>
      <pc:sldChg chg="modSp">
        <pc:chgData name="Jennifer McHam" userId="N3GxOmi33ywBgVDLIgSsyZ8knAUJa6FDXyvDWEgc3t4=" providerId="None" clId="Web-{14C79A4E-21E9-4580-AC80-E78E2C81CBFF}" dt="2023-05-25T21:32:39.612" v="70" actId="20577"/>
        <pc:sldMkLst>
          <pc:docMk/>
          <pc:sldMk cId="568791205" sldId="277"/>
        </pc:sldMkLst>
        <pc:spChg chg="mod">
          <ac:chgData name="Jennifer McHam" userId="N3GxOmi33ywBgVDLIgSsyZ8knAUJa6FDXyvDWEgc3t4=" providerId="None" clId="Web-{14C79A4E-21E9-4580-AC80-E78E2C81CBFF}" dt="2023-05-25T21:32:39.612" v="70" actId="20577"/>
          <ac:spMkLst>
            <pc:docMk/>
            <pc:sldMk cId="568791205" sldId="277"/>
            <ac:spMk id="3" creationId="{EE9A3E3F-8CF4-4A96-B94F-B03ACACB59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0E6C-B36F-4E39-926D-6BC4F7A09843}" type="datetimeFigureOut">
              <a:rPr lang="en-US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EA961-C665-4810-BD02-4374C83982D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EA961-C665-4810-BD02-4374C83982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3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5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6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8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9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9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9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3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3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.mai@austin.utexas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michael.corder@austin.utexa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gs.utexas.edu/core/requirements/curr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in.uteach.utexas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ns.utexas.edu/students/degrees-majors-advising/transcripted-certificates#college-of-liberal-ar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ns.utexas.edu/students/degrees-majors-advising/transcripted-minor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811" y="1546163"/>
            <a:ext cx="7577667" cy="158276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600" b="1" dirty="0">
                <a:latin typeface="Arial"/>
                <a:ea typeface="Verdana"/>
                <a:cs typeface="Arial"/>
              </a:rPr>
              <a:t>Orientation Advising </a:t>
            </a:r>
            <a:br>
              <a:rPr lang="en-US" sz="4600" b="1" dirty="0">
                <a:latin typeface="Arial"/>
                <a:ea typeface="Verdana"/>
                <a:cs typeface="Arial"/>
              </a:rPr>
            </a:br>
            <a:r>
              <a:rPr lang="en-US" sz="4600" b="1" dirty="0">
                <a:latin typeface="Arial"/>
                <a:ea typeface="Verdana"/>
                <a:cs typeface="Arial"/>
              </a:rPr>
              <a:t>2023 Mathematics</a:t>
            </a:r>
            <a:endParaRPr lang="en-US" sz="4600" b="1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44" y="3522130"/>
            <a:ext cx="7228114" cy="16993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600" dirty="0">
                <a:latin typeface="Arial"/>
                <a:ea typeface="Brush Script MT" panose="03060802040406070304" pitchFamily="66" charset="-122"/>
                <a:cs typeface="Arial"/>
              </a:rPr>
              <a:t>Academic Advisors: </a:t>
            </a:r>
            <a:r>
              <a:rPr lang="en-US" sz="2400" dirty="0">
                <a:latin typeface="Arial"/>
                <a:ea typeface="Brush Script MT" panose="03060802040406070304" pitchFamily="66" charset="-122"/>
                <a:cs typeface="Arial"/>
              </a:rPr>
              <a:t> </a:t>
            </a:r>
            <a:endParaRPr lang="en-US" sz="2400" dirty="0">
              <a:latin typeface="Arial" panose="020B0604020202020204" pitchFamily="34" charset="0"/>
              <a:ea typeface="Brush Script MT" panose="03060802040406070304" pitchFamily="66" charset="-122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/>
                <a:ea typeface="Brush Script MT" panose="03060802040406070304" pitchFamily="66" charset="-122"/>
                <a:cs typeface="Arial"/>
              </a:rPr>
              <a:t>Olivia Biehle  </a:t>
            </a:r>
            <a:r>
              <a:rPr lang="en-US" sz="2400" b="1" dirty="0">
                <a:solidFill>
                  <a:srgbClr val="A8BF4D"/>
                </a:solidFill>
                <a:latin typeface="Arial"/>
                <a:ea typeface="Brush Script MT" panose="03060802040406070304" pitchFamily="66" charset="-122"/>
                <a:cs typeface="Arial"/>
                <a:hlinkClick r:id="rId3"/>
              </a:rPr>
              <a:t>olivia</a:t>
            </a:r>
            <a:r>
              <a:rPr lang="en-US" sz="2400" b="1" dirty="0">
                <a:solidFill>
                  <a:srgbClr val="A8BF4D"/>
                </a:solidFill>
                <a:latin typeface="Arial"/>
                <a:ea typeface="Brush Script MT" panose="03060802040406070304" pitchFamily="66" charset="-122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b="1" dirty="0">
                <a:solidFill>
                  <a:srgbClr val="A8BF4D"/>
                </a:solidFill>
                <a:latin typeface="Arial"/>
                <a:ea typeface="Brush Script MT" panose="03060802040406070304" pitchFamily="66" charset="-122"/>
                <a:cs typeface="Arial"/>
                <a:hlinkClick r:id="rId3"/>
              </a:rPr>
              <a:t>biehle</a:t>
            </a:r>
            <a:r>
              <a:rPr lang="en-US" sz="2400" b="1" dirty="0">
                <a:solidFill>
                  <a:srgbClr val="A8BF4D"/>
                </a:solidFill>
                <a:latin typeface="Arial"/>
                <a:ea typeface="Brush Script MT" panose="03060802040406070304" pitchFamily="66" charset="-122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@austin.utexas.edu</a:t>
            </a:r>
            <a:endParaRPr lang="en-US" sz="2400" dirty="0">
              <a:latin typeface="Arial"/>
              <a:ea typeface="Brush Script MT" panose="03060802040406070304" pitchFamily="66" charset="-122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400" dirty="0">
                <a:latin typeface="Arial"/>
                <a:ea typeface="Brush Script MT" panose="03060802040406070304" pitchFamily="66" charset="-122"/>
                <a:cs typeface="Arial"/>
              </a:rPr>
              <a:t>Nathaniel </a:t>
            </a:r>
            <a:r>
              <a:rPr lang="en-US" sz="2400" err="1">
                <a:latin typeface="Arial"/>
                <a:ea typeface="Brush Script MT" panose="03060802040406070304" pitchFamily="66" charset="-122"/>
                <a:cs typeface="Arial"/>
              </a:rPr>
              <a:t>Sulapas</a:t>
            </a:r>
            <a:r>
              <a:rPr lang="en-US" sz="2400" dirty="0">
                <a:latin typeface="Arial"/>
                <a:ea typeface="Brush Script MT" panose="03060802040406070304" pitchFamily="66" charset="-122"/>
                <a:cs typeface="Arial"/>
              </a:rPr>
              <a:t>   </a:t>
            </a:r>
            <a:r>
              <a:rPr lang="en-US" sz="2400" b="1" dirty="0">
                <a:latin typeface="Arial"/>
                <a:ea typeface="Brush Script MT" panose="03060802040406070304" pitchFamily="66" charset="-122"/>
                <a:cs typeface="Arial"/>
                <a:hlinkClick r:id="rId3"/>
              </a:rPr>
              <a:t>nathaniel.sulapas@austin.utexas.edu</a:t>
            </a:r>
            <a:endParaRPr lang="en-US" sz="2400" b="1" dirty="0">
              <a:latin typeface="Arial"/>
              <a:ea typeface="Brush Script MT" panose="03060802040406070304" pitchFamily="66" charset="-122"/>
              <a:cs typeface="Arial"/>
            </a:endParaRPr>
          </a:p>
          <a:p>
            <a:pPr algn="l"/>
            <a:r>
              <a:rPr lang="en-US" sz="2400" dirty="0">
                <a:latin typeface="Arial"/>
                <a:ea typeface="Brush Script MT" panose="03060802040406070304" pitchFamily="66" charset="-122"/>
                <a:cs typeface="Arial"/>
              </a:rPr>
              <a:t>Jennifer McHam  </a:t>
            </a:r>
            <a:r>
              <a:rPr lang="en-US" sz="2400" b="1" dirty="0">
                <a:latin typeface="Arial"/>
                <a:ea typeface="Brush Script MT" panose="03060802040406070304" pitchFamily="66" charset="-122"/>
                <a:cs typeface="Arial"/>
                <a:hlinkClick r:id="rId4"/>
              </a:rPr>
              <a:t>jennifer.mcham@austin.utexas.edu</a:t>
            </a:r>
            <a:endParaRPr lang="en-US" sz="2400" b="1" dirty="0">
              <a:latin typeface="Arial"/>
              <a:ea typeface="Brush Script MT" panose="03060802040406070304" pitchFamily="66" charset="-122"/>
              <a:cs typeface="Arial"/>
            </a:endParaRPr>
          </a:p>
          <a:p>
            <a:pPr algn="l"/>
            <a:endParaRPr lang="en-US" sz="2400" b="1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l"/>
            <a:endParaRPr lang="en-US" sz="12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l"/>
            <a:endParaRPr lang="en-US" sz="26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98B9D6-CC1A-4537-9E30-AA2397462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08" y="272721"/>
            <a:ext cx="4727028" cy="8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EB6B-6B0A-4EF8-8C43-93B10509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Science Credit &amp; AP Scores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EFB2AB3-2603-4FE2-B827-812BD78C6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53077"/>
              </p:ext>
            </p:extLst>
          </p:nvPr>
        </p:nvGraphicFramePr>
        <p:xfrm>
          <a:off x="851647" y="2420470"/>
          <a:ext cx="10485468" cy="3646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2734">
                  <a:extLst>
                    <a:ext uri="{9D8B030D-6E8A-4147-A177-3AD203B41FA5}">
                      <a16:colId xmlns:a16="http://schemas.microsoft.com/office/drawing/2014/main" val="885163663"/>
                    </a:ext>
                  </a:extLst>
                </a:gridCol>
                <a:gridCol w="5242734">
                  <a:extLst>
                    <a:ext uri="{9D8B030D-6E8A-4147-A177-3AD203B41FA5}">
                      <a16:colId xmlns:a16="http://schemas.microsoft.com/office/drawing/2014/main" val="1676602076"/>
                    </a:ext>
                  </a:extLst>
                </a:gridCol>
              </a:tblGrid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AP Chemistry, 4-5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– CH 301, 302 &amp; 204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592466"/>
                  </a:ext>
                </a:extLst>
              </a:tr>
              <a:tr h="609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AP Physics 1, 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(algebra-based) – PHY 302K &amp; 105M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614062"/>
                  </a:ext>
                </a:extLst>
              </a:tr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AP Physics 2, 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(algebra-based) – PHY 302L &amp; 105N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1539"/>
                  </a:ext>
                </a:extLst>
              </a:tr>
              <a:tr h="811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C-Mechanics,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(calculus-based) -  PHY 303K &amp; 105M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                                or PHY 301 &amp; 101L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005266"/>
                  </a:ext>
                </a:extLst>
              </a:tr>
              <a:tr h="684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C-Elect. &amp; Magnetism,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(calculus-based) - PHY 303L &amp; 105N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                               or PHY 316 &amp; 116L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234007"/>
                  </a:ext>
                </a:extLst>
              </a:tr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Biology, 3-4; AP Biology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 – BIO 311C; BIO 311C &amp; 311D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387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01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75AE-277A-4E97-800C-D145E932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UGS 302 or 303: Signature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C0951-F46C-46C5-9D16-B73A39708860}"/>
              </a:ext>
            </a:extLst>
          </p:cNvPr>
          <p:cNvSpPr txBox="1"/>
          <p:nvPr/>
        </p:nvSpPr>
        <p:spPr>
          <a:xfrm>
            <a:off x="1233669" y="2439372"/>
            <a:ext cx="10010594" cy="240065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Topic-based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302 - writing based, small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303 - larger, less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Must take in first 2 semesters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Have several back up topics in mind!</a:t>
            </a:r>
          </a:p>
        </p:txBody>
      </p:sp>
    </p:spTree>
    <p:extLst>
      <p:ext uri="{BB962C8B-B14F-4D97-AF65-F5344CB8AC3E}">
        <p14:creationId xmlns:p14="http://schemas.microsoft.com/office/powerpoint/2010/main" val="46760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9785-B866-4475-B2C0-C78FF02E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128713"/>
            <a:ext cx="10515599" cy="1243012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Core Courses &amp; AP Credit</a:t>
            </a:r>
            <a:br>
              <a:rPr lang="en-US" dirty="0">
                <a:latin typeface="Georgia"/>
              </a:rPr>
            </a:b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https://ugs.utexas.edu/core/requirements/current</a:t>
            </a:r>
            <a:b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(Talk to your Academic Advisor before claiming credit)</a:t>
            </a:r>
            <a:r>
              <a:rPr lang="en-US" sz="2800" dirty="0">
                <a:solidFill>
                  <a:srgbClr val="00B0F0"/>
                </a:solidFill>
                <a:latin typeface="Georgia"/>
              </a:rPr>
              <a:t> </a:t>
            </a:r>
            <a:endParaRPr lang="en-US" sz="2800" dirty="0">
              <a:solidFill>
                <a:srgbClr val="00B0F0"/>
              </a:solidFill>
            </a:endParaRPr>
          </a:p>
          <a:p>
            <a:endParaRPr lang="en-US" dirty="0">
              <a:solidFill>
                <a:schemeClr val="tx1"/>
              </a:solidFill>
              <a:latin typeface="Georgia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56414F3-8631-4A3C-A92F-7F9D683AD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273884"/>
              </p:ext>
            </p:extLst>
          </p:nvPr>
        </p:nvGraphicFramePr>
        <p:xfrm>
          <a:off x="1299147" y="2723213"/>
          <a:ext cx="9853126" cy="3235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563">
                  <a:extLst>
                    <a:ext uri="{9D8B030D-6E8A-4147-A177-3AD203B41FA5}">
                      <a16:colId xmlns:a16="http://schemas.microsoft.com/office/drawing/2014/main" val="1624402292"/>
                    </a:ext>
                  </a:extLst>
                </a:gridCol>
                <a:gridCol w="4926563">
                  <a:extLst>
                    <a:ext uri="{9D8B030D-6E8A-4147-A177-3AD203B41FA5}">
                      <a16:colId xmlns:a16="http://schemas.microsoft.com/office/drawing/2014/main" val="3269554950"/>
                    </a:ext>
                  </a:extLst>
                </a:gridCol>
              </a:tblGrid>
              <a:tr h="412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 306 – Composition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AP Language, 3-5 or SAT Writing &amp; Lang, 33+</a:t>
                      </a:r>
                      <a:r>
                        <a:rPr lang="en-US" sz="2200" dirty="0">
                          <a:latin typeface="Arial"/>
                          <a:cs typeface="Arial"/>
                        </a:rPr>
                        <a:t> 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809418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316L, M, N, or P - Literature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Literature, 4-5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455156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History, 6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US History, 3-5: HIS 315L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65970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Government, 6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Government, 3-5: GOV 310L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096610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&amp; Behavioral Science, 3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PSY, ECO, GRG, 3-5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73594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&amp; Performing Arts, 3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Art History or Music Theory, 3-5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66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4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32BB-522F-44A4-B3B9-153E2040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1014412"/>
            <a:ext cx="9929812" cy="13727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Course Flags</a:t>
            </a:r>
            <a:br>
              <a:rPr lang="en-US" sz="5400" b="1" dirty="0">
                <a:latin typeface="Georgia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Courses with content that fulfill core curriculum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skills &amp; competencies</a:t>
            </a:r>
            <a:br>
              <a:rPr lang="en-US" sz="5400" dirty="0">
                <a:latin typeface="Times New Roman"/>
                <a:cs typeface="Times New Roman"/>
              </a:rPr>
            </a:br>
            <a:endParaRPr lang="en-US" sz="5400" b="1" dirty="0">
              <a:solidFill>
                <a:schemeClr val="tx1"/>
              </a:solidFill>
              <a:latin typeface="Georgi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1AA136-8D24-4728-A31E-C414B489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7359" y="693652"/>
            <a:ext cx="1561444" cy="16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9024B-24F7-4C2E-B2EA-C52937E2E22D}"/>
              </a:ext>
            </a:extLst>
          </p:cNvPr>
          <p:cNvSpPr txBox="1"/>
          <p:nvPr/>
        </p:nvSpPr>
        <p:spPr>
          <a:xfrm>
            <a:off x="970429" y="2516841"/>
            <a:ext cx="10318374" cy="24929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Flag types: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need 2 total, 1 upper-division (one cannot overlap with a core course)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Quantitative Reasoning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built in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Independent Inquiry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can take a math course with this flag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Global Cultures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302/303, History courses, VAPAs, Literature, electives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Cultural Diversity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302/3, History courses, VAPAs, electives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302/3, Government, Business minor courses, electives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5442F0-5A2F-4C4F-8090-88759AC2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41" y="5320120"/>
            <a:ext cx="10609727" cy="868202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D34554-E116-4D6B-92FE-41E79765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593" y="5576047"/>
            <a:ext cx="1264024" cy="4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ED63-2223-4044-B33E-4D3A796C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CNS Cornerstones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5D7A-22DE-4350-B94A-56D5E127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86" y="2481982"/>
            <a:ext cx="7658694" cy="2169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common:</a:t>
            </a:r>
          </a:p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– First-Year Interest Group</a:t>
            </a:r>
          </a:p>
          <a:p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UGS 018 – Seminar (not a study group)</a:t>
            </a:r>
          </a:p>
          <a:p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Course(s) taken by all members of a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CEEEA-8831-406D-A12B-4630CDA2F701}"/>
              </a:ext>
            </a:extLst>
          </p:cNvPr>
          <p:cNvSpPr txBox="1"/>
          <p:nvPr/>
        </p:nvSpPr>
        <p:spPr>
          <a:xfrm>
            <a:off x="939383" y="4593236"/>
            <a:ext cx="10488116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 of about 20-25 that meets weekly with an Advisor and a Student Mentor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to know other people with similar interests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1 or more courses – reserved seats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Informal meeting with a professor, help with registration, study skills information, fun, etc.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food</a:t>
            </a:r>
          </a:p>
          <a:p>
            <a:endParaRPr lang="en-US" dirty="0">
              <a:latin typeface="Georgia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71F52-B0D5-47D1-B9DA-5D550824821D}"/>
              </a:ext>
            </a:extLst>
          </p:cNvPr>
          <p:cNvSpPr txBox="1"/>
          <p:nvPr/>
        </p:nvSpPr>
        <p:spPr>
          <a:xfrm rot="1472965">
            <a:off x="8222551" y="3357582"/>
            <a:ext cx="333031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 Black"/>
              </a:rPr>
              <a:t>Add "98" number first when you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7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3F3C-278A-472B-B214-CE47E4F2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400" dirty="0">
                <a:latin typeface="Georgia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Other Courses That May Be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Part Of Your Schedule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0351-A717-4ABA-BC05-92477602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34" y="2605313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 (Research Methods Course)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UTeach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(UTS 101)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programs may require certain courses (Jefferson Scholars, University Leadership Network, Plan II, etc.)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5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26B9-025D-4522-AE4F-DF63F410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06" y="982132"/>
            <a:ext cx="9730592" cy="13038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Possible Interest in Teaching?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3E3F-8CF4-4A96-B94F-B03ACACB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36" y="2831527"/>
            <a:ext cx="9061461" cy="3209099"/>
          </a:xfrm>
        </p:spPr>
        <p:txBody>
          <a:bodyPr/>
          <a:lstStyle/>
          <a:p>
            <a:r>
              <a:rPr lang="en-US" sz="2600" dirty="0">
                <a:latin typeface="Arial"/>
                <a:ea typeface="+mn-lt"/>
                <a:cs typeface="Arial"/>
              </a:rPr>
              <a:t>See Orientation Schedule for several </a:t>
            </a:r>
            <a:r>
              <a:rPr lang="en-US" sz="2600" err="1">
                <a:latin typeface="Arial"/>
                <a:ea typeface="+mn-lt"/>
                <a:cs typeface="Arial"/>
              </a:rPr>
              <a:t>UTeach</a:t>
            </a:r>
            <a:r>
              <a:rPr lang="en-US" sz="2600" dirty="0">
                <a:latin typeface="Arial"/>
                <a:ea typeface="+mn-lt"/>
                <a:cs typeface="Arial"/>
              </a:rPr>
              <a:t> info </a:t>
            </a:r>
            <a:r>
              <a:rPr lang="en-US" sz="2600">
                <a:latin typeface="Arial"/>
                <a:ea typeface="+mn-lt"/>
                <a:cs typeface="Arial"/>
              </a:rPr>
              <a:t>sessions and events</a:t>
            </a:r>
            <a:endParaRPr lang="en-US"/>
          </a:p>
          <a:p>
            <a:pPr>
              <a:buSzPct val="114999"/>
            </a:pPr>
            <a:r>
              <a:rPr lang="en-US" sz="2600" dirty="0">
                <a:latin typeface="Arial"/>
                <a:ea typeface="+mn-lt"/>
                <a:cs typeface="Arial"/>
              </a:rPr>
              <a:t>Check out </a:t>
            </a:r>
            <a:r>
              <a:rPr lang="en-US" sz="2600" err="1">
                <a:latin typeface="Arial"/>
                <a:ea typeface="+mn-lt"/>
                <a:cs typeface="Arial"/>
              </a:rPr>
              <a:t>UTeach</a:t>
            </a:r>
            <a:r>
              <a:rPr lang="en-US" sz="2600">
                <a:latin typeface="Arial"/>
                <a:ea typeface="+mn-lt"/>
                <a:cs typeface="Arial"/>
              </a:rPr>
              <a:t> Palooza on Day 2, 2-3:30 PM on the </a:t>
            </a:r>
            <a:r>
              <a:rPr lang="en-US" sz="2600" dirty="0">
                <a:latin typeface="Arial"/>
                <a:ea typeface="+mn-lt"/>
                <a:cs typeface="Arial"/>
              </a:rPr>
              <a:t>Painter front lawn</a:t>
            </a:r>
          </a:p>
          <a:p>
            <a:pPr>
              <a:buSzPct val="114999"/>
            </a:pPr>
            <a:r>
              <a:rPr lang="en-US" sz="2600" dirty="0">
                <a:latin typeface="Arial"/>
                <a:ea typeface="+mn-lt"/>
                <a:cs typeface="Arial"/>
              </a:rPr>
              <a:t>Visit </a:t>
            </a:r>
            <a:r>
              <a:rPr lang="en-US" sz="2600" b="1" dirty="0">
                <a:solidFill>
                  <a:srgbClr val="A8BF4D"/>
                </a:solidFill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uteach.utexas.edu</a:t>
            </a:r>
            <a:r>
              <a:rPr lang="en-US" sz="2600" dirty="0">
                <a:latin typeface="Arial"/>
                <a:ea typeface="+mn-lt"/>
                <a:cs typeface="Arial"/>
              </a:rPr>
              <a:t> for other </a:t>
            </a:r>
            <a:r>
              <a:rPr lang="en-US" sz="2600" dirty="0" err="1">
                <a:latin typeface="Arial"/>
                <a:ea typeface="+mn-lt"/>
                <a:cs typeface="Arial"/>
              </a:rPr>
              <a:t>UTeach</a:t>
            </a:r>
            <a:r>
              <a:rPr lang="en-US" sz="2600" dirty="0">
                <a:latin typeface="Arial"/>
                <a:ea typeface="+mn-lt"/>
                <a:cs typeface="Arial"/>
              </a:rPr>
              <a:t> information</a:t>
            </a:r>
            <a:endParaRPr lang="en-US" dirty="0">
              <a:cs typeface="Arial"/>
            </a:endParaRP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9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B6790-7A79-40EC-8F6F-B3AC51051C9B}"/>
              </a:ext>
            </a:extLst>
          </p:cNvPr>
          <p:cNvSpPr txBox="1"/>
          <p:nvPr/>
        </p:nvSpPr>
        <p:spPr>
          <a:xfrm>
            <a:off x="2013678" y="1008089"/>
            <a:ext cx="8227100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Minors &amp; Certificates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7AEA6-A6C2-4E27-BF55-5B3A9AF6AA50}"/>
              </a:ext>
            </a:extLst>
          </p:cNvPr>
          <p:cNvSpPr txBox="1"/>
          <p:nvPr/>
        </p:nvSpPr>
        <p:spPr>
          <a:xfrm>
            <a:off x="1057319" y="1781478"/>
            <a:ext cx="10046110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Only required for BSA degrees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Optional for other degrees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/>
                <a:cs typeface="Arial"/>
              </a:rPr>
              <a:t>Another option for a BSA degree is 15 </a:t>
            </a:r>
            <a:r>
              <a:rPr lang="en-US" sz="2600" dirty="0" err="1">
                <a:latin typeface="Arial"/>
                <a:cs typeface="Arial"/>
              </a:rPr>
              <a:t>hrs</a:t>
            </a:r>
            <a:r>
              <a:rPr lang="en-US" sz="2600" dirty="0">
                <a:latin typeface="Arial"/>
                <a:cs typeface="Arial"/>
              </a:rPr>
              <a:t> in a single subject (not in Engineering, Geosciences, CNS, Nursing, or Pharmacy)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Transcripted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minor or certificate: specific guidelines &amp; classes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Pursuing a minor or certificate does not guarantee access to all classes that can count</a:t>
            </a:r>
          </a:p>
          <a:p>
            <a:endParaRPr lang="en-US" dirty="0">
              <a:solidFill>
                <a:srgbClr val="00B050"/>
              </a:solidFill>
              <a:latin typeface="Garamond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29D1F-42F3-4DEE-9381-4B0D907D8B6D}"/>
              </a:ext>
            </a:extLst>
          </p:cNvPr>
          <p:cNvSpPr txBox="1"/>
          <p:nvPr/>
        </p:nvSpPr>
        <p:spPr>
          <a:xfrm>
            <a:off x="768722" y="4735606"/>
            <a:ext cx="10732993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3"/>
              </a:rPr>
              <a:t>https://cns.utexas.edu/students/degrees-majors-advising/transcripted-certificates</a:t>
            </a:r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4"/>
              </a:rPr>
              <a:t>https://cns.utexas.edu/students/degrees-majors-advising/transcripted-minors</a:t>
            </a:r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Times New Roman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837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83E64-ED14-43EA-8583-C32DCD4F4FEC}"/>
              </a:ext>
            </a:extLst>
          </p:cNvPr>
          <p:cNvSpPr txBox="1"/>
          <p:nvPr/>
        </p:nvSpPr>
        <p:spPr>
          <a:xfrm>
            <a:off x="939386" y="920647"/>
            <a:ext cx="10300739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Interactive Degree Audit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EA7AB-8097-48F2-B209-BFC84B4E3533}"/>
              </a:ext>
            </a:extLst>
          </p:cNvPr>
          <p:cNvSpPr txBox="1"/>
          <p:nvPr/>
        </p:nvSpPr>
        <p:spPr>
          <a:xfrm>
            <a:off x="8684301" y="1645169"/>
            <a:ext cx="2618280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Excellent way to see how courses count and what requirements you still have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FBAFC8-2F97-468E-939E-78185E43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91" y="1700258"/>
            <a:ext cx="6515723" cy="44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E3E44-54D8-4E52-85B9-E2D48D8FEAA3}"/>
              </a:ext>
            </a:extLst>
          </p:cNvPr>
          <p:cNvSpPr txBox="1"/>
          <p:nvPr/>
        </p:nvSpPr>
        <p:spPr>
          <a:xfrm>
            <a:off x="1187460" y="741538"/>
            <a:ext cx="9651167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41F42-0EC5-3E45-B7F6-8F73533DBB50}"/>
              </a:ext>
            </a:extLst>
          </p:cNvPr>
          <p:cNvSpPr txBox="1"/>
          <p:nvPr/>
        </p:nvSpPr>
        <p:spPr>
          <a:xfrm>
            <a:off x="996936" y="1664868"/>
            <a:ext cx="96904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Before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thinking about which math course you want to 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 1-on-1 meeting with an Academic Advisor (Day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 will provide information about reserved course(s) in your CNS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2-3 more courses (for many, UGS 302 or 303 should be one of these)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back-up courses in mind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your Registration Information Sheet (RIS) for bars</a:t>
            </a:r>
          </a:p>
          <a:p>
            <a:pPr marL="342900" indent="-342900">
              <a:buFont typeface="Arial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Registration on Day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Advisors will be available by email; phone or Zoom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 Advisor’s instructions about adding reserved courses first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6596C-BB08-4B86-8BDA-21883457D7FB}"/>
              </a:ext>
            </a:extLst>
          </p:cNvPr>
          <p:cNvSpPr txBox="1"/>
          <p:nvPr/>
        </p:nvSpPr>
        <p:spPr>
          <a:xfrm>
            <a:off x="1224197" y="702040"/>
            <a:ext cx="993098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Semester Courses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Schedule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vary depending on assigned CNS Community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79AAA-8BE3-444B-AD70-6944C0DC9407}"/>
              </a:ext>
            </a:extLst>
          </p:cNvPr>
          <p:cNvSpPr txBox="1"/>
          <p:nvPr/>
        </p:nvSpPr>
        <p:spPr>
          <a:xfrm>
            <a:off x="800099" y="3000374"/>
            <a:ext cx="10672764" cy="31393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>
              <a:buFont typeface="Arial"/>
              <a:buChar char="•"/>
            </a:pPr>
            <a:r>
              <a:rPr lang="en-US" sz="3000" dirty="0">
                <a:latin typeface="Arial"/>
                <a:cs typeface="Arial"/>
              </a:rPr>
              <a:t>Math course </a:t>
            </a:r>
          </a:p>
          <a:p>
            <a:pPr marL="228600">
              <a:buFont typeface="Arial"/>
              <a:buChar char="•"/>
            </a:pPr>
            <a:r>
              <a:rPr lang="en-US" sz="3000" dirty="0">
                <a:latin typeface="Arial"/>
                <a:cs typeface="Arial"/>
              </a:rPr>
              <a:t>UGS 302 or 303 – core requirement</a:t>
            </a:r>
          </a:p>
          <a:p>
            <a:pPr marL="228600">
              <a:buFont typeface="Arial"/>
              <a:buChar char="•"/>
            </a:pPr>
            <a:r>
              <a:rPr lang="en-US" sz="3000" dirty="0">
                <a:latin typeface="Arial"/>
                <a:cs typeface="Arial"/>
              </a:rPr>
              <a:t>Science (ex: CH 301) or Technology course (ex: CS 303E)</a:t>
            </a:r>
          </a:p>
          <a:p>
            <a:pPr marL="228600">
              <a:buFont typeface="Arial"/>
              <a:buChar char="•"/>
            </a:pPr>
            <a:r>
              <a:rPr lang="en-US" sz="3000" dirty="0">
                <a:latin typeface="Arial"/>
                <a:cs typeface="Arial"/>
              </a:rPr>
              <a:t>RHE 306 or other core course (ex: MUS 307) - (Actuarial students may want to take ECO 304K, a Social &amp; Behavioral Science)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7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EDF68-6A58-46F0-829B-DE7F898728BF}"/>
              </a:ext>
            </a:extLst>
          </p:cNvPr>
          <p:cNvSpPr txBox="1"/>
          <p:nvPr/>
        </p:nvSpPr>
        <p:spPr>
          <a:xfrm>
            <a:off x="798161" y="804620"/>
            <a:ext cx="10414860" cy="523220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Registration can be stressful,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000" dirty="0">
                <a:latin typeface="Arial"/>
                <a:cs typeface="Arial"/>
              </a:rPr>
              <a:t>but remember:</a:t>
            </a:r>
            <a:endParaRPr lang="en-US" dirty="0">
              <a:latin typeface="Arial"/>
              <a:cs typeface="Arial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 are here to help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You will get what you need (not always exactly what you want)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Things change, especially in August: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Use waitlists when you can</a:t>
            </a:r>
          </a:p>
          <a:p>
            <a:pPr marL="457200" indent="-457200">
              <a:buFont typeface="Arial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Make changes during add &amp; drop periods in August &amp; Sept.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latin typeface="Arial"/>
              <a:cs typeface="Arial"/>
            </a:endParaRPr>
          </a:p>
          <a:p>
            <a:r>
              <a:rPr lang="en-US" sz="2600" b="1" dirty="0">
                <a:latin typeface="Arial"/>
                <a:cs typeface="Arial"/>
              </a:rPr>
              <a:t>It's the beginning of your UT adventure!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5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18C8-6546-4444-940B-749EBBA8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Mathematics Course Sequences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A616B7-0EC2-43D2-B7DC-8F96B122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042" y="2580755"/>
            <a:ext cx="1695450" cy="1047750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6FF6994-C85C-446A-8CE8-49932838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13" y="2641225"/>
            <a:ext cx="2497240" cy="89807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55C5E83-AA09-45B1-A237-C63D588F1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934" y="2647496"/>
            <a:ext cx="2551085" cy="90524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DC55564-DBBB-452D-BC35-412B28B1B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700" y="2644839"/>
            <a:ext cx="2532994" cy="924346"/>
          </a:xfrm>
          <a:prstGeom prst="rect">
            <a:avLst/>
          </a:prstGeom>
        </p:spPr>
      </p:pic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4252DA-DEE6-4A85-95AC-3CB407E41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079" y="4028294"/>
            <a:ext cx="1676400" cy="8001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CC7A614-8E30-4FD7-8BB2-6D6B29DCA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301" y="3894523"/>
            <a:ext cx="2743200" cy="892757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935F72-6166-4AF9-B453-8B50480E42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0827" y="3896684"/>
            <a:ext cx="2743200" cy="963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A1F1F6-BDC6-431A-A8F6-825E21F9A871}"/>
              </a:ext>
            </a:extLst>
          </p:cNvPr>
          <p:cNvSpPr txBox="1"/>
          <p:nvPr/>
        </p:nvSpPr>
        <p:spPr>
          <a:xfrm>
            <a:off x="721084" y="4961371"/>
            <a:ext cx="10744833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Math degrees require M 408C &amp; M 408D or M 408N (aka K) and M 408S (aka L);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BSA requires M 408C &amp; M 408D or M 408N, M 408S, and M 408M (although M 408M can be waived); M 408M is an option for the BS: Option VII, Mathematics degree</a:t>
            </a:r>
          </a:p>
        </p:txBody>
      </p:sp>
    </p:spTree>
    <p:extLst>
      <p:ext uri="{BB962C8B-B14F-4D97-AF65-F5344CB8AC3E}">
        <p14:creationId xmlns:p14="http://schemas.microsoft.com/office/powerpoint/2010/main" val="184748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56A0-E541-4622-AA72-AE61D6E4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94" y="994624"/>
            <a:ext cx="10849510" cy="1303867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Consider the Following Things When Choosing Fall Mathematics Course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B5D6-4B34-4DCE-996E-90D14CAE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556932"/>
            <a:ext cx="1060132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Your choice is based on:</a:t>
            </a: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  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500" b="1" u="sng" dirty="0">
                <a:latin typeface="Arial" panose="020B0604020202020204" pitchFamily="34" charset="0"/>
                <a:cs typeface="Arial" panose="020B0604020202020204" pitchFamily="34" charset="0"/>
              </a:rPr>
              <a:t>Your UTMA score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70 or higher for M 408C or M 408N (78 recommended 		for M 408C)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  <a:r>
              <a:rPr lang="en-US" sz="3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 or higher for M 305G – Preparation for Calculus)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8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2CF75-A68D-4AE9-A821-271E00909C5F}"/>
              </a:ext>
            </a:extLst>
          </p:cNvPr>
          <p:cNvSpPr txBox="1"/>
          <p:nvPr/>
        </p:nvSpPr>
        <p:spPr>
          <a:xfrm>
            <a:off x="773207" y="723901"/>
            <a:ext cx="10555940" cy="16927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/>
            <a:r>
              <a:rPr lang="en-US" sz="2600" b="1" dirty="0">
                <a:latin typeface="Arial Black"/>
                <a:cs typeface="Calibri"/>
              </a:rPr>
              <a:t>2)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AP Credit</a:t>
            </a:r>
          </a:p>
          <a:p>
            <a:endParaRPr lang="en-US" sz="2600" dirty="0">
              <a:latin typeface="Calibri"/>
              <a:cs typeface="Calibri"/>
            </a:endParaRPr>
          </a:p>
          <a:p>
            <a:endParaRPr lang="en-US" sz="2600" dirty="0">
              <a:latin typeface="Calibri"/>
              <a:cs typeface="Calibri"/>
            </a:endParaRPr>
          </a:p>
          <a:p>
            <a:endParaRPr lang="en-US" sz="2600" dirty="0">
              <a:latin typeface="Calibri"/>
              <a:cs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838B566-68C5-448D-A497-37AA269D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12247"/>
              </p:ext>
            </p:extLst>
          </p:nvPr>
        </p:nvGraphicFramePr>
        <p:xfrm>
          <a:off x="840441" y="1232647"/>
          <a:ext cx="10496541" cy="224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588">
                  <a:extLst>
                    <a:ext uri="{9D8B030D-6E8A-4147-A177-3AD203B41FA5}">
                      <a16:colId xmlns:a16="http://schemas.microsoft.com/office/drawing/2014/main" val="3165978525"/>
                    </a:ext>
                  </a:extLst>
                </a:gridCol>
                <a:gridCol w="3966879">
                  <a:extLst>
                    <a:ext uri="{9D8B030D-6E8A-4147-A177-3AD203B41FA5}">
                      <a16:colId xmlns:a16="http://schemas.microsoft.com/office/drawing/2014/main" val="86223395"/>
                    </a:ext>
                  </a:extLst>
                </a:gridCol>
                <a:gridCol w="4266074">
                  <a:extLst>
                    <a:ext uri="{9D8B030D-6E8A-4147-A177-3AD203B41FA5}">
                      <a16:colId xmlns:a16="http://schemas.microsoft.com/office/drawing/2014/main" val="201391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Earned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Course Recommendation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1424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AB: 3 or 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408N (K)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408N or M 408C or M 408S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8783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AB: 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408D or M 408D-AP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74484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BC: 3 or 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 or M 408D or M 408D-AP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03185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BC: 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 </a:t>
                      </a:r>
                      <a:r>
                        <a:rPr lang="en-US" sz="1800" b="1" i="0" u="sng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 408N (K) &amp; 408S (L)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408D or M 427L-AP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00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E0708-AE06-40EC-B753-2E713C1E57CF}"/>
              </a:ext>
            </a:extLst>
          </p:cNvPr>
          <p:cNvSpPr txBox="1"/>
          <p:nvPr/>
        </p:nvSpPr>
        <p:spPr>
          <a:xfrm>
            <a:off x="678515" y="3450614"/>
            <a:ext cx="10834969" cy="25237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/>
            <a:r>
              <a:rPr lang="en-US" b="1" dirty="0">
                <a:latin typeface="Arial"/>
                <a:cs typeface="Arial"/>
              </a:rPr>
              <a:t>(M 408N and M 408S are the College of Natural Sciences versions of M 408K &amp; M 408L)</a:t>
            </a:r>
          </a:p>
          <a:p>
            <a:pPr marL="228600"/>
            <a:endParaRPr lang="en-US" b="1" dirty="0">
              <a:latin typeface="Garamond" panose="02020404030301010803" pitchFamily="18" charset="0"/>
            </a:endParaRPr>
          </a:p>
          <a:p>
            <a:pPr marL="228600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Dual Credit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 408N ➡️ M 408S        M 408N &amp; 408S ➡️ Consult with Advisor for options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							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Confidence in your math skills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2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DBAFD-1F5D-41E1-B703-0F4075C53E02}"/>
              </a:ext>
            </a:extLst>
          </p:cNvPr>
          <p:cNvSpPr txBox="1"/>
          <p:nvPr/>
        </p:nvSpPr>
        <p:spPr>
          <a:xfrm>
            <a:off x="723902" y="690283"/>
            <a:ext cx="10923491" cy="49244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Other Factors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are eligible for calculus but close to the cut-off score of 70)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Times New Roman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No high school calculus</a:t>
            </a:r>
          </a:p>
          <a:p>
            <a:pPr marL="571500" indent="-571500">
              <a:buFont typeface="Arial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You took calculus, but not AP, in high school</a:t>
            </a:r>
          </a:p>
          <a:p>
            <a:pPr marL="571500" indent="-571500">
              <a:buFont typeface="Arial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Your gut says you are not prepared for college calculus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D7D2-167E-4020-B7FC-DBA127E769E5}"/>
              </a:ext>
            </a:extLst>
          </p:cNvPr>
          <p:cNvSpPr txBox="1"/>
          <p:nvPr/>
        </p:nvSpPr>
        <p:spPr>
          <a:xfrm>
            <a:off x="768724" y="5520015"/>
            <a:ext cx="1087866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Preparation for Calculus (M 305G) is an option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8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73495-9C6C-4757-9DDB-90144BF48C11}"/>
              </a:ext>
            </a:extLst>
          </p:cNvPr>
          <p:cNvSpPr txBox="1"/>
          <p:nvPr/>
        </p:nvSpPr>
        <p:spPr>
          <a:xfrm>
            <a:off x="802342" y="723900"/>
            <a:ext cx="10374404" cy="44627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If you decide to take calculus:</a:t>
            </a:r>
            <a:r>
              <a:rPr lang="en-US" sz="5400" b="1" dirty="0">
                <a:latin typeface="Georgia"/>
                <a:cs typeface="Times New Roman"/>
              </a:rPr>
              <a:t> </a:t>
            </a:r>
            <a:endParaRPr lang="en-US" b="1" dirty="0">
              <a:latin typeface="Garamond"/>
              <a:cs typeface="Times New Roman"/>
            </a:endParaRPr>
          </a:p>
          <a:p>
            <a:pPr algn="ctr"/>
            <a:endParaRPr lang="en-US" sz="4000" dirty="0">
              <a:latin typeface="Georgia"/>
              <a:cs typeface="Times New Roman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the Math Readiness Package this summer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 to discussion sections in fall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Make use of resources</a:t>
            </a:r>
          </a:p>
          <a:p>
            <a:pPr lvl="2" indent="-685800">
              <a:buFont typeface="Wingdings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Sanger Learning Center</a:t>
            </a:r>
          </a:p>
          <a:p>
            <a:pPr lvl="2" indent="-685800">
              <a:buFont typeface="Wingdings" pitchFamily="2" charset="2"/>
              <a:buChar char="§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CalcLab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>
              <a:buFont typeface="Wingdings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Professor's office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E2183-F267-4579-A3F8-BE78AEC04BBC}"/>
              </a:ext>
            </a:extLst>
          </p:cNvPr>
          <p:cNvSpPr txBox="1"/>
          <p:nvPr/>
        </p:nvSpPr>
        <p:spPr>
          <a:xfrm rot="-1200000">
            <a:off x="7768289" y="3163889"/>
            <a:ext cx="2978523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Arial"/>
                <a:cs typeface="Arial"/>
              </a:rPr>
              <a:t>Talk to an advisor if you are not sure which math course to take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3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BD26F-6634-FC4C-9616-B92406FC2DE0}"/>
              </a:ext>
            </a:extLst>
          </p:cNvPr>
          <p:cNvSpPr txBox="1"/>
          <p:nvPr/>
        </p:nvSpPr>
        <p:spPr>
          <a:xfrm>
            <a:off x="1721921" y="914400"/>
            <a:ext cx="831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Advanced 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48732-A22D-C94F-9861-6D11441CB83B}"/>
              </a:ext>
            </a:extLst>
          </p:cNvPr>
          <p:cNvSpPr txBox="1"/>
          <p:nvPr/>
        </p:nvSpPr>
        <p:spPr>
          <a:xfrm>
            <a:off x="1721921" y="2355747"/>
            <a:ext cx="89975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took math beyond the level of AP Calculus BC in high school, the Academic Advisor you meet with will refer you to the Math Faculty Advisor. </a:t>
            </a:r>
          </a:p>
        </p:txBody>
      </p:sp>
    </p:spTree>
    <p:extLst>
      <p:ext uri="{BB962C8B-B14F-4D97-AF65-F5344CB8AC3E}">
        <p14:creationId xmlns:p14="http://schemas.microsoft.com/office/powerpoint/2010/main" val="299432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7D7E-3236-4D80-906E-EFF9729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Science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86F5-D60B-4CEE-8D84-3193CA04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89" y="2397483"/>
            <a:ext cx="10626989" cy="34783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in Math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8 hours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area selected from AST, BIO, CH, GEO, or PHY</a:t>
            </a:r>
          </a:p>
          <a:p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6 hours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area selected from AST, BIO, CH, GEO, MNS, or PHY and 3 hours from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another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area selected from AST, BIO, CH, CS, GEO, MNS, or PHY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majors-level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courses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overlap with the core science requirement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CS 303E is required for a BS in Math and will count toward Science &amp; Tech II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 and PHY are the best options for the 6-hour or 8-hour requirement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939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{6F70A91E-BB64-214F-983C-1A2253A48CD9}tf10001064</Template>
  <TotalTime>690</TotalTime>
  <Words>1407</Words>
  <Application>Microsoft Office PowerPoint</Application>
  <PresentationFormat>Widescreen</PresentationFormat>
  <Paragraphs>176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Orientation Advising  2023 Mathematics</vt:lpstr>
      <vt:lpstr>PowerPoint Presentation</vt:lpstr>
      <vt:lpstr>Mathematics Course Sequences</vt:lpstr>
      <vt:lpstr>Consider the Following Things When Choosing Fall Mathematics Course</vt:lpstr>
      <vt:lpstr>PowerPoint Presentation</vt:lpstr>
      <vt:lpstr>PowerPoint Presentation</vt:lpstr>
      <vt:lpstr>PowerPoint Presentation</vt:lpstr>
      <vt:lpstr>PowerPoint Presentation</vt:lpstr>
      <vt:lpstr>Science Courses</vt:lpstr>
      <vt:lpstr>Science Credit &amp; AP Scores</vt:lpstr>
      <vt:lpstr>UGS 302 or 303: Signature Course</vt:lpstr>
      <vt:lpstr>Core Courses &amp; AP Credit https://ugs.utexas.edu/core/requirements/current (Talk to your Academic Advisor before claiming credit)  </vt:lpstr>
      <vt:lpstr>Course Flags Courses with content that fulfill core curriculum skills &amp; competencies </vt:lpstr>
      <vt:lpstr>CNS Cornerstones Communities</vt:lpstr>
      <vt:lpstr> Other Courses That May Be  Part Of Your Schedule </vt:lpstr>
      <vt:lpstr>Possible Interest in Teaching?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Advising 2018  Mathematics</dc:title>
  <cp:lastModifiedBy>Hall, Ronda</cp:lastModifiedBy>
  <cp:revision>238</cp:revision>
  <dcterms:modified xsi:type="dcterms:W3CDTF">2023-05-25T21:32:42Z</dcterms:modified>
</cp:coreProperties>
</file>